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BFE7B-9B75-4FC1-B09C-6193D9E99058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9A1FA-2619-43DB-8936-CF316DAB2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59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BFE7B-9B75-4FC1-B09C-6193D9E99058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9A1FA-2619-43DB-8936-CF316DAB2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372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BFE7B-9B75-4FC1-B09C-6193D9E99058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9A1FA-2619-43DB-8936-CF316DAB2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2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BFE7B-9B75-4FC1-B09C-6193D9E99058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9A1FA-2619-43DB-8936-CF316DAB2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27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BFE7B-9B75-4FC1-B09C-6193D9E99058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9A1FA-2619-43DB-8936-CF316DAB2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806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BFE7B-9B75-4FC1-B09C-6193D9E99058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9A1FA-2619-43DB-8936-CF316DAB2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418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BFE7B-9B75-4FC1-B09C-6193D9E99058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9A1FA-2619-43DB-8936-CF316DAB2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176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BFE7B-9B75-4FC1-B09C-6193D9E99058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9A1FA-2619-43DB-8936-CF316DAB2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189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BFE7B-9B75-4FC1-B09C-6193D9E99058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9A1FA-2619-43DB-8936-CF316DAB2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626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BFE7B-9B75-4FC1-B09C-6193D9E99058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9A1FA-2619-43DB-8936-CF316DAB2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44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BFE7B-9B75-4FC1-B09C-6193D9E99058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9A1FA-2619-43DB-8936-CF316DAB2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594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BFE7B-9B75-4FC1-B09C-6193D9E99058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9A1FA-2619-43DB-8936-CF316DAB2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47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57" y="280085"/>
            <a:ext cx="11417643" cy="4539049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IMAGING PROCEDURES IN ONCOLOGY: RADIOLOGICAL DIAGNOSIS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Prof. dr Radiša Vojinović</a:t>
            </a:r>
            <a:r>
              <a:rPr lang="en-US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9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57" y="4942703"/>
            <a:ext cx="11417643" cy="1795848"/>
          </a:xfrm>
        </p:spPr>
        <p:txBody>
          <a:bodyPr>
            <a:normAutofit lnSpcReduction="10000"/>
          </a:bodyPr>
          <a:lstStyle/>
          <a:p>
            <a:pPr lvl="0" algn="l"/>
            <a:r>
              <a:rPr lang="sr-Latn-R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University</a:t>
            </a:r>
            <a:r>
              <a:rPr lang="sr-Latn-R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sr-Latn-R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Kragujevac</a:t>
            </a:r>
          </a:p>
          <a:p>
            <a:pPr lvl="0" algn="l"/>
            <a:r>
              <a:rPr lang="sr-Latn-R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Faculty</a:t>
            </a:r>
            <a:r>
              <a:rPr lang="sr-Latn-R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sr-Latn-R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Medical </a:t>
            </a:r>
            <a:r>
              <a:rPr lang="sr-Latn-R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Sciences</a:t>
            </a:r>
            <a:endParaRPr lang="sr-Latn-RS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sr-Latn-R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</a:t>
            </a:r>
            <a:r>
              <a:rPr lang="sr-Latn-RS" sz="3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sr-Latn-RS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3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Radiology</a:t>
            </a:r>
            <a:endParaRPr lang="en-US" sz="3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0142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X-ray machine for radiography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Plain radiography or </a:t>
            </a:r>
            <a:r>
              <a:rPr lang="en-US" dirty="0" err="1" smtClean="0"/>
              <a:t>roentgenography</a:t>
            </a:r>
            <a:r>
              <a:rPr lang="en-US" dirty="0" smtClean="0"/>
              <a:t> generally refers to </a:t>
            </a:r>
            <a:r>
              <a:rPr lang="en-US" dirty="0" err="1" smtClean="0"/>
              <a:t>projectional</a:t>
            </a:r>
            <a:r>
              <a:rPr lang="en-US" dirty="0" smtClean="0"/>
              <a:t> radiography (without the use of more advanced techniques such as computed tomography that can generate 3D-images) </a:t>
            </a:r>
            <a:endParaRPr lang="sr-Latn-RS" dirty="0" smtClean="0"/>
          </a:p>
          <a:p>
            <a:r>
              <a:rPr lang="en-US" dirty="0" smtClean="0"/>
              <a:t>Plain radiography can also refer to radiography without a </a:t>
            </a:r>
            <a:r>
              <a:rPr lang="en-US" dirty="0" err="1" smtClean="0"/>
              <a:t>radiocontrast</a:t>
            </a:r>
            <a:r>
              <a:rPr lang="en-US" dirty="0" smtClean="0"/>
              <a:t> agent or radiography that generates single static images, as contrasted to fluoroscopy, which are technically also </a:t>
            </a:r>
            <a:r>
              <a:rPr lang="en-US" dirty="0" err="1" smtClean="0"/>
              <a:t>projectional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432" y="4431957"/>
            <a:ext cx="3332476" cy="2426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15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Basics of X-ray images, conical projection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definition of an X-ray image is:</a:t>
            </a:r>
            <a:r>
              <a:rPr lang="sr-Latn-RS" dirty="0" smtClean="0"/>
              <a:t> </a:t>
            </a:r>
          </a:p>
          <a:p>
            <a:pPr lvl="1"/>
            <a:r>
              <a:rPr lang="en-US" dirty="0" smtClean="0"/>
              <a:t>X-ray image represents a conical projection of the body in one plane, </a:t>
            </a:r>
            <a:r>
              <a:rPr lang="en-US" dirty="0" err="1" smtClean="0"/>
              <a:t>whichit</a:t>
            </a:r>
            <a:r>
              <a:rPr lang="en-US" dirty="0" smtClean="0"/>
              <a:t> is created by the summation of the projection of all layers of the body through which the x-rays pass</a:t>
            </a:r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7546" y="3047506"/>
            <a:ext cx="6804454" cy="381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039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</a:t>
            </a:r>
            <a:r>
              <a:rPr lang="en-US" dirty="0" err="1" smtClean="0"/>
              <a:t>hysiological</a:t>
            </a:r>
            <a:r>
              <a:rPr lang="en-US" dirty="0" smtClean="0"/>
              <a:t> </a:t>
            </a:r>
            <a:r>
              <a:rPr lang="en-US" dirty="0"/>
              <a:t>contrasts on radiography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 smtClean="0"/>
              <a:t>The</a:t>
            </a:r>
            <a:r>
              <a:rPr lang="sr-Latn-RS" dirty="0" smtClean="0"/>
              <a:t> </a:t>
            </a:r>
            <a:r>
              <a:rPr lang="sr-Latn-RS" dirty="0" err="1" smtClean="0"/>
              <a:t>five</a:t>
            </a:r>
            <a:r>
              <a:rPr lang="sr-Latn-RS" dirty="0" smtClean="0"/>
              <a:t> </a:t>
            </a:r>
            <a:r>
              <a:rPr lang="sr-Latn-RS" dirty="0" err="1" smtClean="0"/>
              <a:t>basic</a:t>
            </a:r>
            <a:r>
              <a:rPr lang="sr-Latn-RS" dirty="0" smtClean="0"/>
              <a:t> </a:t>
            </a:r>
            <a:r>
              <a:rPr lang="sr-Latn-RS" dirty="0" err="1" smtClean="0"/>
              <a:t>radiographic</a:t>
            </a:r>
            <a:r>
              <a:rPr lang="sr-Latn-RS" dirty="0" smtClean="0"/>
              <a:t> </a:t>
            </a:r>
            <a:r>
              <a:rPr lang="sr-Latn-RS" dirty="0" err="1" smtClean="0"/>
              <a:t>densities</a:t>
            </a:r>
            <a:r>
              <a:rPr lang="sr-Latn-RS" dirty="0" smtClean="0"/>
              <a:t>:</a:t>
            </a:r>
          </a:p>
          <a:p>
            <a:pPr lvl="1"/>
            <a:r>
              <a:rPr lang="sr-Latn-RS" dirty="0" smtClean="0"/>
              <a:t>Metal (</a:t>
            </a:r>
            <a:r>
              <a:rPr lang="sr-Latn-RS" dirty="0" err="1"/>
              <a:t>B</a:t>
            </a:r>
            <a:r>
              <a:rPr lang="sr-Latn-RS" dirty="0" err="1" smtClean="0"/>
              <a:t>right</a:t>
            </a:r>
            <a:r>
              <a:rPr lang="sr-Latn-RS" dirty="0" smtClean="0"/>
              <a:t> </a:t>
            </a:r>
            <a:r>
              <a:rPr lang="sr-Latn-RS" dirty="0" err="1" smtClean="0"/>
              <a:t>white</a:t>
            </a:r>
            <a:r>
              <a:rPr lang="sr-Latn-RS" dirty="0" smtClean="0"/>
              <a:t>)</a:t>
            </a:r>
          </a:p>
          <a:p>
            <a:pPr lvl="1"/>
            <a:r>
              <a:rPr lang="sr-Latn-RS" dirty="0" smtClean="0"/>
              <a:t>Mineral (</a:t>
            </a:r>
            <a:r>
              <a:rPr lang="sr-Latn-RS" dirty="0" err="1" smtClean="0"/>
              <a:t>White</a:t>
            </a:r>
            <a:r>
              <a:rPr lang="sr-Latn-RS" dirty="0" smtClean="0"/>
              <a:t>)</a:t>
            </a:r>
          </a:p>
          <a:p>
            <a:pPr lvl="1"/>
            <a:r>
              <a:rPr lang="sr-Latn-RS" dirty="0" smtClean="0"/>
              <a:t>Fluid/soft </a:t>
            </a:r>
            <a:r>
              <a:rPr lang="sr-Latn-RS" dirty="0" err="1" smtClean="0"/>
              <a:t>tissue</a:t>
            </a:r>
            <a:r>
              <a:rPr lang="sr-Latn-RS" dirty="0" smtClean="0"/>
              <a:t> (</a:t>
            </a:r>
            <a:r>
              <a:rPr lang="sr-Latn-RS" dirty="0" err="1" smtClean="0"/>
              <a:t>Gray</a:t>
            </a:r>
            <a:r>
              <a:rPr lang="sr-Latn-RS" dirty="0" smtClean="0"/>
              <a:t>)</a:t>
            </a:r>
          </a:p>
          <a:p>
            <a:pPr lvl="1"/>
            <a:r>
              <a:rPr lang="sr-Latn-RS" dirty="0" err="1" smtClean="0"/>
              <a:t>Fat</a:t>
            </a:r>
            <a:r>
              <a:rPr lang="sr-Latn-RS" dirty="0" smtClean="0"/>
              <a:t> (</a:t>
            </a:r>
            <a:r>
              <a:rPr lang="sr-Latn-RS" dirty="0" err="1" smtClean="0"/>
              <a:t>Dark</a:t>
            </a:r>
            <a:r>
              <a:rPr lang="sr-Latn-RS" dirty="0" smtClean="0"/>
              <a:t> </a:t>
            </a:r>
            <a:r>
              <a:rPr lang="sr-Latn-RS" dirty="0" err="1" smtClean="0"/>
              <a:t>gray</a:t>
            </a:r>
            <a:r>
              <a:rPr lang="sr-Latn-RS" dirty="0" smtClean="0"/>
              <a:t>)</a:t>
            </a:r>
          </a:p>
          <a:p>
            <a:pPr lvl="1"/>
            <a:r>
              <a:rPr lang="sr-Latn-RS" dirty="0" err="1" smtClean="0"/>
              <a:t>Air</a:t>
            </a:r>
            <a:r>
              <a:rPr lang="sr-Latn-RS" dirty="0" smtClean="0"/>
              <a:t> (</a:t>
            </a:r>
            <a:r>
              <a:rPr lang="sr-Latn-RS" dirty="0" err="1" smtClean="0"/>
              <a:t>Black</a:t>
            </a:r>
            <a:r>
              <a:rPr lang="sr-Latn-RS" dirty="0" smtClean="0"/>
              <a:t>) </a:t>
            </a:r>
            <a:endParaRPr lang="sr-Latn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147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</a:t>
            </a:r>
            <a:r>
              <a:rPr lang="en-US" dirty="0" err="1" smtClean="0"/>
              <a:t>ypes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sr-Latn-RS" dirty="0" smtClean="0"/>
              <a:t>X</a:t>
            </a:r>
            <a:r>
              <a:rPr lang="en-US" dirty="0" smtClean="0"/>
              <a:t>-ray </a:t>
            </a:r>
            <a:r>
              <a:rPr lang="en-US" dirty="0"/>
              <a:t>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C</a:t>
            </a:r>
            <a:r>
              <a:rPr lang="en-US" dirty="0" err="1" smtClean="0"/>
              <a:t>lassic</a:t>
            </a:r>
            <a:r>
              <a:rPr lang="en-US" dirty="0" smtClean="0"/>
              <a:t> </a:t>
            </a:r>
            <a:r>
              <a:rPr lang="en-US" dirty="0"/>
              <a:t>X-ray machine for radiographs</a:t>
            </a:r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027" y="741405"/>
            <a:ext cx="5436973" cy="61165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426091"/>
            <a:ext cx="5916827" cy="443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91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</a:t>
            </a:r>
            <a:r>
              <a:rPr lang="sr-Latn-RS" dirty="0" smtClean="0"/>
              <a:t>X</a:t>
            </a:r>
            <a:r>
              <a:rPr lang="en-US" dirty="0" smtClean="0"/>
              <a:t>-ray </a:t>
            </a:r>
            <a:r>
              <a:rPr lang="en-US" dirty="0"/>
              <a:t>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err="1" smtClean="0"/>
              <a:t>Interventional</a:t>
            </a:r>
            <a:r>
              <a:rPr lang="sr-Latn-RS" dirty="0" smtClean="0"/>
              <a:t> X-</a:t>
            </a:r>
            <a:r>
              <a:rPr lang="sr-Latn-RS" dirty="0" err="1" smtClean="0"/>
              <a:t>ray</a:t>
            </a:r>
            <a:r>
              <a:rPr lang="sr-Latn-RS" dirty="0" smtClean="0"/>
              <a:t> </a:t>
            </a:r>
            <a:r>
              <a:rPr lang="sr-Latn-RS" dirty="0" err="1" smtClean="0"/>
              <a:t>machine</a:t>
            </a:r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166" y="2887818"/>
            <a:ext cx="7051834" cy="39701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90049"/>
            <a:ext cx="3418703" cy="446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68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943264"/>
          </a:xfrm>
        </p:spPr>
        <p:txBody>
          <a:bodyPr/>
          <a:lstStyle/>
          <a:p>
            <a:pPr algn="ctr"/>
            <a:r>
              <a:rPr lang="sr-Latn-RS" dirty="0" smtClean="0"/>
              <a:t>ULTRASONOGRAPHY (US)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14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</a:t>
            </a:r>
            <a:r>
              <a:rPr lang="en-US" dirty="0" err="1" smtClean="0"/>
              <a:t>hysical</a:t>
            </a:r>
            <a:r>
              <a:rPr lang="en-US" dirty="0" smtClean="0"/>
              <a:t> </a:t>
            </a:r>
            <a:r>
              <a:rPr lang="en-US" dirty="0"/>
              <a:t>principles of ultrasound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Ultrasound is sound with frequencies greater than 20 </a:t>
            </a:r>
            <a:r>
              <a:rPr lang="en-US" dirty="0" err="1" smtClean="0"/>
              <a:t>kilohert</a:t>
            </a:r>
            <a:r>
              <a:rPr lang="sr-Latn-RS" dirty="0" smtClean="0"/>
              <a:t>z</a:t>
            </a:r>
            <a:r>
              <a:rPr lang="en-US" dirty="0" smtClean="0"/>
              <a:t> </a:t>
            </a:r>
            <a:endParaRPr lang="sr-Latn-RS" dirty="0" smtClean="0"/>
          </a:p>
          <a:p>
            <a:r>
              <a:rPr lang="en-US" dirty="0" smtClean="0"/>
              <a:t>This </a:t>
            </a:r>
            <a:r>
              <a:rPr lang="en-US" dirty="0"/>
              <a:t>frequency is the approximate upper audible limit of human hearing in healthy young </a:t>
            </a:r>
            <a:r>
              <a:rPr lang="en-US" dirty="0" smtClean="0"/>
              <a:t>adults </a:t>
            </a:r>
            <a:endParaRPr lang="sr-Latn-RS" dirty="0" smtClean="0"/>
          </a:p>
          <a:p>
            <a:r>
              <a:rPr lang="en-US" dirty="0" smtClean="0"/>
              <a:t>The </a:t>
            </a:r>
            <a:r>
              <a:rPr lang="en-US" dirty="0"/>
              <a:t>physical principles of acoustic waves apply to any frequency range, including </a:t>
            </a:r>
            <a:r>
              <a:rPr lang="en-US" dirty="0" smtClean="0"/>
              <a:t>ultrasound </a:t>
            </a:r>
            <a:endParaRPr lang="sr-Latn-RS" dirty="0" smtClean="0"/>
          </a:p>
          <a:p>
            <a:r>
              <a:rPr lang="en-US" dirty="0" smtClean="0"/>
              <a:t>Ultrasonic </a:t>
            </a:r>
            <a:r>
              <a:rPr lang="en-US" dirty="0"/>
              <a:t>devices operate with frequencies from </a:t>
            </a:r>
            <a:r>
              <a:rPr lang="en-US" dirty="0" smtClean="0"/>
              <a:t>2 </a:t>
            </a:r>
            <a:r>
              <a:rPr lang="sr-Latn-RS" dirty="0" smtClean="0"/>
              <a:t>M</a:t>
            </a:r>
            <a:r>
              <a:rPr lang="en-US" dirty="0" smtClean="0"/>
              <a:t>Hz </a:t>
            </a:r>
            <a:r>
              <a:rPr lang="en-US" dirty="0"/>
              <a:t>up to </a:t>
            </a:r>
            <a:r>
              <a:rPr lang="sr-Latn-RS" dirty="0" smtClean="0"/>
              <a:t>30 </a:t>
            </a:r>
            <a:r>
              <a:rPr lang="sr-Latn-RS" dirty="0" err="1" smtClean="0"/>
              <a:t>Megahertz</a:t>
            </a:r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521" y="4835610"/>
            <a:ext cx="8250073" cy="196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7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Ultrasound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Medical ultrasound is an ultrasound-based diagnostic medical imaging technique used to visualize muscles, tendons, and many internal organs to capture their size, structure and any pathological lesions with real time tomographic </a:t>
            </a:r>
            <a:r>
              <a:rPr lang="en-US" dirty="0" smtClean="0"/>
              <a:t>images</a:t>
            </a:r>
            <a:endParaRPr lang="sr-Latn-RS" dirty="0" smtClean="0"/>
          </a:p>
          <a:p>
            <a:r>
              <a:rPr lang="en-US" dirty="0" smtClean="0"/>
              <a:t>Ultrasound </a:t>
            </a:r>
            <a:r>
              <a:rPr lang="en-US" dirty="0"/>
              <a:t>has been used by radiologists and sonographers to image the human body for at least </a:t>
            </a:r>
            <a:r>
              <a:rPr lang="sr-Latn-RS" dirty="0" smtClean="0"/>
              <a:t>7</a:t>
            </a:r>
            <a:r>
              <a:rPr lang="en-US" dirty="0" smtClean="0"/>
              <a:t>0 </a:t>
            </a:r>
            <a:r>
              <a:rPr lang="en-US" dirty="0"/>
              <a:t>years and has become a widely used diagnostic </a:t>
            </a:r>
            <a:r>
              <a:rPr lang="en-US" dirty="0" smtClean="0"/>
              <a:t>tool </a:t>
            </a:r>
            <a:endParaRPr lang="sr-Latn-RS" dirty="0" smtClean="0"/>
          </a:p>
          <a:p>
            <a:r>
              <a:rPr lang="en-US" dirty="0" smtClean="0"/>
              <a:t>The </a:t>
            </a:r>
            <a:r>
              <a:rPr lang="en-US" dirty="0"/>
              <a:t>technology is relatively inexpensive and portable, especially when compared with other techniques, such as magnetic resonance imaging (MRI) and computed tomography (CT</a:t>
            </a:r>
            <a:r>
              <a:rPr lang="en-US" dirty="0" smtClean="0"/>
              <a:t>) </a:t>
            </a:r>
            <a:endParaRPr lang="sr-Latn-RS" dirty="0" smtClean="0"/>
          </a:p>
        </p:txBody>
      </p:sp>
    </p:spTree>
    <p:extLst>
      <p:ext uri="{BB962C8B-B14F-4D97-AF65-F5344CB8AC3E}">
        <p14:creationId xmlns:p14="http://schemas.microsoft.com/office/powerpoint/2010/main" val="3287595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Ultrasound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Ultrasound is also used to visualize fetuses during routine and emergency prenatal care </a:t>
            </a:r>
            <a:endParaRPr lang="sr-Latn-RS" dirty="0"/>
          </a:p>
          <a:p>
            <a:r>
              <a:rPr lang="en-US" dirty="0"/>
              <a:t>As currently applied in the medical field, properly performed ultrasound poses no known risks to the patient </a:t>
            </a:r>
            <a:endParaRPr lang="sr-Latn-RS" dirty="0"/>
          </a:p>
          <a:p>
            <a:r>
              <a:rPr lang="en-US" dirty="0"/>
              <a:t>Sonography does not use ionizing radiation, and the power levels used for imaging are too low to cause adverse heating or pressure effects in tissue </a:t>
            </a:r>
            <a:endParaRPr lang="sr-Latn-RS" dirty="0"/>
          </a:p>
          <a:p>
            <a:r>
              <a:rPr lang="en-US" dirty="0"/>
              <a:t>Although the long-term effects due to ultrasound exposure at diagnostic intensity are still unknown, currently most doctors feel that the benefits to patients outweigh the </a:t>
            </a:r>
            <a:r>
              <a:rPr lang="en-US" dirty="0" smtClean="0"/>
              <a:t>risks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772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Properties of </a:t>
            </a:r>
            <a:r>
              <a:rPr lang="sr-Latn-RS" b="1" dirty="0" smtClean="0"/>
              <a:t>u</a:t>
            </a:r>
            <a:r>
              <a:rPr lang="en-US" b="1" dirty="0" err="1" smtClean="0"/>
              <a:t>ltrasonic</a:t>
            </a:r>
            <a:r>
              <a:rPr lang="en-US" b="1" dirty="0" smtClean="0"/>
              <a:t> </a:t>
            </a:r>
            <a:r>
              <a:rPr lang="sr-Latn-RS" b="1" dirty="0" smtClean="0"/>
              <a:t>w</a:t>
            </a:r>
            <a:r>
              <a:rPr lang="en-US" b="1" dirty="0" err="1" smtClean="0"/>
              <a:t>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dirty="0" smtClean="0"/>
              <a:t>U</a:t>
            </a:r>
            <a:r>
              <a:rPr lang="en-US" dirty="0" err="1" smtClean="0"/>
              <a:t>ltrasonic</a:t>
            </a:r>
            <a:r>
              <a:rPr lang="en-US" dirty="0" smtClean="0"/>
              <a:t> </a:t>
            </a:r>
            <a:r>
              <a:rPr lang="en-US" dirty="0"/>
              <a:t>waves have two essential properties: speed and frequency</a:t>
            </a:r>
            <a:endParaRPr lang="sr-Latn-RS" dirty="0" smtClean="0"/>
          </a:p>
          <a:p>
            <a:r>
              <a:rPr lang="sr-Latn-RS" dirty="0" err="1" smtClean="0"/>
              <a:t>They</a:t>
            </a:r>
            <a:r>
              <a:rPr lang="en-US" dirty="0" smtClean="0"/>
              <a:t> </a:t>
            </a:r>
            <a:r>
              <a:rPr lang="en-US" dirty="0"/>
              <a:t>have smaller </a:t>
            </a:r>
            <a:r>
              <a:rPr lang="en-US" dirty="0" smtClean="0"/>
              <a:t>wavelengths </a:t>
            </a:r>
            <a:endParaRPr lang="sr-Latn-RS" dirty="0" smtClean="0"/>
          </a:p>
          <a:p>
            <a:r>
              <a:rPr lang="en-US" dirty="0" smtClean="0"/>
              <a:t>As </a:t>
            </a:r>
            <a:r>
              <a:rPr lang="en-US" dirty="0"/>
              <a:t>a result, their penetrating power is </a:t>
            </a:r>
            <a:r>
              <a:rPr lang="en-US" dirty="0" smtClean="0"/>
              <a:t>high</a:t>
            </a:r>
            <a:endParaRPr lang="sr-Latn-RS" dirty="0" smtClean="0"/>
          </a:p>
          <a:p>
            <a:r>
              <a:rPr lang="sr-Latn-RS" dirty="0" smtClean="0"/>
              <a:t>T</a:t>
            </a:r>
            <a:r>
              <a:rPr lang="en-US" dirty="0" smtClean="0"/>
              <a:t>he </a:t>
            </a:r>
            <a:r>
              <a:rPr lang="en-US" dirty="0"/>
              <a:t>relationship between speed, frequency and wavelength is as </a:t>
            </a:r>
            <a:r>
              <a:rPr lang="en-US" dirty="0" smtClean="0"/>
              <a:t>follows</a:t>
            </a:r>
            <a:r>
              <a:rPr lang="sr-Latn-RS" dirty="0" smtClean="0"/>
              <a:t>:</a:t>
            </a:r>
          </a:p>
          <a:p>
            <a:pPr lvl="1"/>
            <a:r>
              <a:rPr lang="sr-Latn-RS" dirty="0" err="1"/>
              <a:t>s</a:t>
            </a:r>
            <a:r>
              <a:rPr lang="sr-Latn-RS" dirty="0" err="1" smtClean="0"/>
              <a:t>peed</a:t>
            </a:r>
            <a:r>
              <a:rPr lang="sr-Latn-RS" dirty="0" smtClean="0"/>
              <a:t> = </a:t>
            </a:r>
            <a:r>
              <a:rPr lang="sr-Latn-RS" dirty="0" err="1" smtClean="0"/>
              <a:t>frequency</a:t>
            </a:r>
            <a:r>
              <a:rPr lang="sr-Latn-RS" dirty="0" smtClean="0"/>
              <a:t> x </a:t>
            </a:r>
            <a:r>
              <a:rPr lang="sr-Latn-RS" dirty="0" err="1" smtClean="0"/>
              <a:t>wavelengths</a:t>
            </a:r>
            <a:endParaRPr lang="en-US" dirty="0"/>
          </a:p>
          <a:p>
            <a:r>
              <a:rPr lang="sr-Latn-RS" dirty="0" err="1" smtClean="0"/>
              <a:t>Ultrasonic</a:t>
            </a:r>
            <a:r>
              <a:rPr lang="sr-Latn-RS" dirty="0" smtClean="0"/>
              <a:t> </a:t>
            </a:r>
            <a:r>
              <a:rPr lang="sr-Latn-RS" dirty="0" err="1" smtClean="0"/>
              <a:t>waves</a:t>
            </a:r>
            <a:r>
              <a:rPr lang="en-US" dirty="0" smtClean="0"/>
              <a:t> </a:t>
            </a:r>
            <a:r>
              <a:rPr lang="en-US" dirty="0"/>
              <a:t>cannot travel through </a:t>
            </a:r>
            <a:r>
              <a:rPr lang="en-US" dirty="0" smtClean="0"/>
              <a:t>vacuum</a:t>
            </a:r>
            <a:r>
              <a:rPr lang="sr-Latn-RS" dirty="0" smtClean="0"/>
              <a:t> (</a:t>
            </a:r>
            <a:r>
              <a:rPr lang="en-US" dirty="0"/>
              <a:t>the x-ray propagates through the </a:t>
            </a:r>
            <a:r>
              <a:rPr lang="en-US" dirty="0" smtClean="0"/>
              <a:t>vacuum</a:t>
            </a:r>
            <a:r>
              <a:rPr lang="sr-Latn-R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961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1805"/>
            <a:ext cx="10515600" cy="1070919"/>
          </a:xfrm>
        </p:spPr>
        <p:txBody>
          <a:bodyPr/>
          <a:lstStyle/>
          <a:p>
            <a:r>
              <a:rPr lang="sr-Latn-RS" dirty="0" smtClean="0"/>
              <a:t>Medical </a:t>
            </a:r>
            <a:r>
              <a:rPr lang="sr-Latn-RS" dirty="0" err="1" smtClean="0"/>
              <a:t>imaging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465" y="1202724"/>
            <a:ext cx="10991335" cy="5420498"/>
          </a:xfrm>
        </p:spPr>
        <p:txBody>
          <a:bodyPr>
            <a:normAutofit/>
          </a:bodyPr>
          <a:lstStyle/>
          <a:p>
            <a:r>
              <a:rPr lang="en-US" dirty="0" smtClean="0"/>
              <a:t>Medical imaging is the technique and process of imaging the interior of a body for clinical analysis and medical intervention, as well as visual representation of the function of some organs or tissues (physiology) </a:t>
            </a:r>
            <a:endParaRPr lang="sr-Latn-RS" dirty="0" smtClean="0"/>
          </a:p>
          <a:p>
            <a:r>
              <a:rPr lang="en-US" dirty="0" smtClean="0"/>
              <a:t>Medical imaging seeks to reveal internal structures hidden by the skin and bones, as well as to diagnose and treat disease </a:t>
            </a:r>
            <a:endParaRPr lang="sr-Latn-RS" dirty="0" smtClean="0"/>
          </a:p>
          <a:p>
            <a:r>
              <a:rPr lang="en-US" dirty="0" smtClean="0"/>
              <a:t>Medical imaging also establishes a database of normal anatomy and physiology to make it possible to identify abnormalities </a:t>
            </a:r>
            <a:endParaRPr lang="sr-Latn-RS" dirty="0" smtClean="0"/>
          </a:p>
          <a:p>
            <a:r>
              <a:rPr lang="en-US" dirty="0" smtClean="0"/>
              <a:t>Although imaging of removed organs and tissues can be performed for medical reasons, such procedures are usually considered part of pathology instead of medical imaging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9799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Properties of </a:t>
            </a:r>
            <a:r>
              <a:rPr lang="sr-Latn-RS" b="1" dirty="0"/>
              <a:t>u</a:t>
            </a:r>
            <a:r>
              <a:rPr lang="en-US" b="1" dirty="0" err="1"/>
              <a:t>ltrasonic</a:t>
            </a:r>
            <a:r>
              <a:rPr lang="en-US" b="1" dirty="0"/>
              <a:t> </a:t>
            </a:r>
            <a:r>
              <a:rPr lang="sr-Latn-RS" b="1" dirty="0"/>
              <a:t>w</a:t>
            </a:r>
            <a:r>
              <a:rPr lang="en-US" b="1" dirty="0" err="1"/>
              <a:t>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398211" cy="4351338"/>
          </a:xfrm>
        </p:spPr>
        <p:txBody>
          <a:bodyPr>
            <a:normAutofit/>
          </a:bodyPr>
          <a:lstStyle/>
          <a:p>
            <a:r>
              <a:rPr lang="en-US" dirty="0"/>
              <a:t>Ultrasonic waves travel at the speed of sound in the </a:t>
            </a:r>
            <a:r>
              <a:rPr lang="en-US" dirty="0" smtClean="0"/>
              <a:t>medium </a:t>
            </a:r>
            <a:endParaRPr lang="sr-Latn-RS" dirty="0" smtClean="0"/>
          </a:p>
          <a:p>
            <a:r>
              <a:rPr lang="sr-Latn-RS" dirty="0" smtClean="0"/>
              <a:t>T</a:t>
            </a:r>
            <a:r>
              <a:rPr lang="en-US" dirty="0" smtClean="0"/>
              <a:t>he </a:t>
            </a:r>
            <a:r>
              <a:rPr lang="en-US" dirty="0"/>
              <a:t>speed </a:t>
            </a:r>
            <a:r>
              <a:rPr lang="sr-Latn-RS" dirty="0" err="1" smtClean="0"/>
              <a:t>of</a:t>
            </a:r>
            <a:r>
              <a:rPr lang="sr-Latn-RS" dirty="0" smtClean="0"/>
              <a:t> </a:t>
            </a:r>
            <a:r>
              <a:rPr lang="sr-Latn-RS" dirty="0" err="1" smtClean="0"/>
              <a:t>ultrasonic</a:t>
            </a:r>
            <a:r>
              <a:rPr lang="sr-Latn-RS" dirty="0" smtClean="0"/>
              <a:t> </a:t>
            </a:r>
            <a:r>
              <a:rPr lang="sr-Latn-RS" dirty="0" err="1" smtClean="0"/>
              <a:t>waves</a:t>
            </a:r>
            <a:r>
              <a:rPr lang="sr-Latn-RS" dirty="0" smtClean="0"/>
              <a:t> </a:t>
            </a:r>
            <a:r>
              <a:rPr lang="en-US" dirty="0" smtClean="0"/>
              <a:t>depends </a:t>
            </a:r>
            <a:r>
              <a:rPr lang="en-US" dirty="0"/>
              <a:t>on the density of the medium</a:t>
            </a:r>
            <a:endParaRPr lang="sr-Latn-RS" dirty="0" smtClean="0"/>
          </a:p>
          <a:p>
            <a:r>
              <a:rPr lang="en-US" dirty="0" smtClean="0"/>
              <a:t>They </a:t>
            </a:r>
            <a:r>
              <a:rPr lang="en-US" dirty="0"/>
              <a:t>have maximum velocity in a denser medium</a:t>
            </a:r>
          </a:p>
          <a:p>
            <a:r>
              <a:rPr lang="en-US" dirty="0"/>
              <a:t>In a homogeneous medium, </a:t>
            </a:r>
            <a:r>
              <a:rPr lang="sr-Latn-RS" dirty="0" err="1" smtClean="0"/>
              <a:t>ultrasonic</a:t>
            </a:r>
            <a:r>
              <a:rPr lang="sr-Latn-RS" dirty="0" smtClean="0"/>
              <a:t> </a:t>
            </a:r>
            <a:r>
              <a:rPr lang="sr-Latn-RS" dirty="0" err="1" smtClean="0"/>
              <a:t>waves</a:t>
            </a:r>
            <a:r>
              <a:rPr lang="en-US" dirty="0" smtClean="0"/>
              <a:t> </a:t>
            </a:r>
            <a:r>
              <a:rPr lang="en-US" dirty="0"/>
              <a:t>travel at a constant velocity</a:t>
            </a:r>
          </a:p>
          <a:p>
            <a:r>
              <a:rPr lang="en-US" dirty="0"/>
              <a:t>In low viscosity liquids, ultrasonic waves produce </a:t>
            </a:r>
            <a:r>
              <a:rPr lang="en-US" dirty="0" smtClean="0"/>
              <a:t>vibrations</a:t>
            </a:r>
            <a:endParaRPr lang="sr-Latn-RS" dirty="0" smtClean="0"/>
          </a:p>
        </p:txBody>
      </p:sp>
    </p:spTree>
    <p:extLst>
      <p:ext uri="{BB962C8B-B14F-4D97-AF65-F5344CB8AC3E}">
        <p14:creationId xmlns:p14="http://schemas.microsoft.com/office/powerpoint/2010/main" val="3739993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Properties of </a:t>
            </a:r>
            <a:r>
              <a:rPr lang="sr-Latn-RS" b="1" dirty="0"/>
              <a:t>u</a:t>
            </a:r>
            <a:r>
              <a:rPr lang="en-US" b="1" dirty="0" err="1"/>
              <a:t>ltrasonic</a:t>
            </a:r>
            <a:r>
              <a:rPr lang="en-US" b="1" dirty="0"/>
              <a:t> </a:t>
            </a:r>
            <a:r>
              <a:rPr lang="sr-Latn-RS" b="1" dirty="0"/>
              <a:t>w</a:t>
            </a:r>
            <a:r>
              <a:rPr lang="en-US" b="1" dirty="0" err="1"/>
              <a:t>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T</a:t>
            </a:r>
            <a:r>
              <a:rPr lang="en-US" dirty="0"/>
              <a:t>he higher frequency and shorter wavelength of ultrasound waves results in better spatial </a:t>
            </a:r>
            <a:r>
              <a:rPr lang="en-US" dirty="0" smtClean="0"/>
              <a:t>resolution</a:t>
            </a:r>
            <a:endParaRPr lang="sr-Latn-RS" dirty="0" smtClean="0"/>
          </a:p>
          <a:p>
            <a:r>
              <a:rPr lang="en-US" dirty="0"/>
              <a:t>Increasing the frequency affects</a:t>
            </a:r>
            <a:r>
              <a:rPr lang="en-US" dirty="0" smtClean="0"/>
              <a:t>:</a:t>
            </a:r>
            <a:endParaRPr lang="sr-Latn-RS" dirty="0" smtClean="0"/>
          </a:p>
          <a:p>
            <a:pPr lvl="1"/>
            <a:r>
              <a:rPr lang="en-US" dirty="0" smtClean="0"/>
              <a:t>increase </a:t>
            </a:r>
            <a:r>
              <a:rPr lang="en-US" dirty="0"/>
              <a:t>in resolution </a:t>
            </a:r>
            <a:r>
              <a:rPr lang="sr-Latn-RS" dirty="0" smtClean="0"/>
              <a:t>- </a:t>
            </a:r>
            <a:r>
              <a:rPr lang="en-US" dirty="0" smtClean="0"/>
              <a:t>better </a:t>
            </a:r>
            <a:r>
              <a:rPr lang="en-US" dirty="0"/>
              <a:t>visibility of smaller </a:t>
            </a:r>
            <a:r>
              <a:rPr lang="en-US" dirty="0" smtClean="0"/>
              <a:t>objects</a:t>
            </a:r>
            <a:r>
              <a:rPr lang="sr-Latn-RS" dirty="0" smtClean="0"/>
              <a:t> </a:t>
            </a:r>
          </a:p>
          <a:p>
            <a:pPr lvl="1"/>
            <a:r>
              <a:rPr lang="en-US" dirty="0" smtClean="0"/>
              <a:t>reduction </a:t>
            </a:r>
            <a:r>
              <a:rPr lang="en-US" dirty="0"/>
              <a:t>of penetration </a:t>
            </a:r>
            <a:r>
              <a:rPr lang="sr-Latn-RS" dirty="0" smtClean="0"/>
              <a:t>- </a:t>
            </a:r>
            <a:r>
              <a:rPr lang="en-US" dirty="0" smtClean="0"/>
              <a:t>lower </a:t>
            </a:r>
            <a:r>
              <a:rPr lang="en-US" dirty="0"/>
              <a:t>penetration </a:t>
            </a:r>
            <a:r>
              <a:rPr lang="en-US" dirty="0" smtClean="0"/>
              <a:t>depth</a:t>
            </a:r>
            <a:r>
              <a:rPr lang="sr-Latn-RS" dirty="0" smtClean="0"/>
              <a:t> </a:t>
            </a:r>
          </a:p>
          <a:p>
            <a:pPr lvl="1"/>
            <a:r>
              <a:rPr lang="en-US" dirty="0" smtClean="0"/>
              <a:t>better </a:t>
            </a:r>
            <a:r>
              <a:rPr lang="en-US" dirty="0"/>
              <a:t>directivity (collimation) of </a:t>
            </a:r>
            <a:r>
              <a:rPr lang="en-US" dirty="0" smtClean="0"/>
              <a:t>waves</a:t>
            </a:r>
            <a:endParaRPr lang="en-US" dirty="0"/>
          </a:p>
          <a:p>
            <a:r>
              <a:rPr lang="en-US" dirty="0"/>
              <a:t>Lower frequency →</a:t>
            </a:r>
            <a:r>
              <a:rPr lang="en-US" dirty="0" smtClean="0"/>
              <a:t> </a:t>
            </a:r>
            <a:r>
              <a:rPr lang="en-US" dirty="0"/>
              <a:t>greater penetration (examination of deeper tissues</a:t>
            </a:r>
            <a:r>
              <a:rPr lang="en-US" dirty="0" smtClean="0"/>
              <a:t>)</a:t>
            </a:r>
            <a:endParaRPr lang="sr-Latn-RS" dirty="0" smtClean="0"/>
          </a:p>
          <a:p>
            <a:r>
              <a:rPr lang="en-US" dirty="0"/>
              <a:t>Higher frequency → less penetration but better differentiation of details (examination of superficial organs)</a:t>
            </a:r>
          </a:p>
        </p:txBody>
      </p:sp>
    </p:spTree>
    <p:extLst>
      <p:ext uri="{BB962C8B-B14F-4D97-AF65-F5344CB8AC3E}">
        <p14:creationId xmlns:p14="http://schemas.microsoft.com/office/powerpoint/2010/main" val="38282949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Properties of </a:t>
            </a:r>
            <a:r>
              <a:rPr lang="sr-Latn-RS" b="1" dirty="0"/>
              <a:t>u</a:t>
            </a:r>
            <a:r>
              <a:rPr lang="en-US" b="1" dirty="0" err="1"/>
              <a:t>ltrasonic</a:t>
            </a:r>
            <a:r>
              <a:rPr lang="en-US" b="1" dirty="0"/>
              <a:t> </a:t>
            </a:r>
            <a:r>
              <a:rPr lang="sr-Latn-RS" b="1" dirty="0"/>
              <a:t>w</a:t>
            </a:r>
            <a:r>
              <a:rPr lang="en-US" b="1" dirty="0" err="1" smtClean="0"/>
              <a:t>aves</a:t>
            </a:r>
            <a:r>
              <a:rPr lang="sr-Latn-RS" b="1" dirty="0" smtClean="0"/>
              <a:t> - </a:t>
            </a:r>
            <a:r>
              <a:rPr lang="sr-Latn-RS" b="1" i="1" dirty="0" err="1" smtClean="0"/>
              <a:t>attenuation</a:t>
            </a:r>
            <a:r>
              <a:rPr lang="sr-Latn-RS" b="1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A</a:t>
            </a:r>
            <a:r>
              <a:rPr lang="en-US" dirty="0" err="1" smtClean="0"/>
              <a:t>ttenuation</a:t>
            </a:r>
            <a:r>
              <a:rPr lang="en-US" dirty="0" smtClean="0"/>
              <a:t> </a:t>
            </a:r>
            <a:r>
              <a:rPr lang="en-US" dirty="0"/>
              <a:t>is the process of weakening ultrasound waves</a:t>
            </a:r>
            <a:endParaRPr lang="sr-Latn-RS" dirty="0" smtClean="0"/>
          </a:p>
          <a:p>
            <a:r>
              <a:rPr lang="sr-Latn-RS" dirty="0" smtClean="0"/>
              <a:t>Ultrasound </a:t>
            </a:r>
            <a:r>
              <a:rPr lang="sr-Latn-RS" dirty="0" err="1" smtClean="0"/>
              <a:t>waves</a:t>
            </a:r>
            <a:r>
              <a:rPr lang="en-US" dirty="0" smtClean="0"/>
              <a:t> </a:t>
            </a:r>
            <a:r>
              <a:rPr lang="en-US" dirty="0"/>
              <a:t>undergo reflection, </a:t>
            </a:r>
            <a:r>
              <a:rPr lang="en-US" dirty="0" smtClean="0"/>
              <a:t>refraction</a:t>
            </a:r>
            <a:r>
              <a:rPr lang="sr-Latn-RS" dirty="0" smtClean="0"/>
              <a:t>, </a:t>
            </a:r>
            <a:r>
              <a:rPr lang="sr-Latn-RS" dirty="0" err="1" smtClean="0"/>
              <a:t>dispersion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smtClean="0"/>
              <a:t>absorption</a:t>
            </a:r>
            <a:endParaRPr lang="sr-Latn-RS" dirty="0" smtClean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pPr marL="0" indent="0">
              <a:buNone/>
            </a:pPr>
            <a:r>
              <a:rPr lang="sr-Latn-RS" dirty="0" smtClean="0"/>
              <a:t>          </a:t>
            </a:r>
            <a:r>
              <a:rPr lang="sr-Latn-RS" dirty="0" err="1" smtClean="0"/>
              <a:t>Reflection</a:t>
            </a:r>
            <a:r>
              <a:rPr lang="sr-Latn-RS" dirty="0" smtClean="0"/>
              <a:t>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465" y="2812088"/>
            <a:ext cx="2083184" cy="404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89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Properties of </a:t>
            </a:r>
            <a:r>
              <a:rPr lang="sr-Latn-RS" b="1" dirty="0"/>
              <a:t>u</a:t>
            </a:r>
            <a:r>
              <a:rPr lang="en-US" b="1" dirty="0" err="1"/>
              <a:t>ltrasonic</a:t>
            </a:r>
            <a:r>
              <a:rPr lang="en-US" b="1" dirty="0"/>
              <a:t> </a:t>
            </a:r>
            <a:r>
              <a:rPr lang="sr-Latn-RS" b="1" dirty="0"/>
              <a:t>w</a:t>
            </a:r>
            <a:r>
              <a:rPr lang="en-US" b="1" dirty="0" err="1"/>
              <a:t>aves</a:t>
            </a:r>
            <a:r>
              <a:rPr lang="sr-Latn-RS" b="1" dirty="0"/>
              <a:t> - </a:t>
            </a:r>
            <a:r>
              <a:rPr lang="sr-Latn-RS" b="1" i="1" dirty="0" err="1"/>
              <a:t>attenuation</a:t>
            </a:r>
            <a:r>
              <a:rPr lang="sr-Latn-RS" b="1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/>
              <a:t>            </a:t>
            </a:r>
            <a:r>
              <a:rPr lang="sr-Latn-RS" dirty="0" err="1" smtClean="0"/>
              <a:t>dispers</a:t>
            </a:r>
            <a:r>
              <a:rPr lang="en-US" dirty="0" smtClean="0"/>
              <a:t>ion</a:t>
            </a:r>
            <a:r>
              <a:rPr lang="sr-Latn-RS" dirty="0" smtClean="0"/>
              <a:t>                                                         </a:t>
            </a:r>
            <a:r>
              <a:rPr lang="sr-Latn-RS" dirty="0" err="1" smtClean="0"/>
              <a:t>refraction</a:t>
            </a:r>
            <a:endParaRPr lang="sr-Latn-RS" dirty="0" smtClean="0"/>
          </a:p>
          <a:p>
            <a:endParaRPr lang="sr-Latn-RS" dirty="0"/>
          </a:p>
          <a:p>
            <a:pPr marL="0" indent="0">
              <a:buNone/>
            </a:pPr>
            <a:r>
              <a:rPr lang="sr-Latn-RS" dirty="0" smtClean="0"/>
              <a:t>                                              </a:t>
            </a:r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774" y="2341212"/>
            <a:ext cx="3161798" cy="41965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574" y="2358044"/>
            <a:ext cx="3743047" cy="417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3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Properties of </a:t>
            </a:r>
            <a:r>
              <a:rPr lang="sr-Latn-RS" b="1" dirty="0"/>
              <a:t>u</a:t>
            </a:r>
            <a:r>
              <a:rPr lang="en-US" b="1" dirty="0" err="1"/>
              <a:t>ltrasonic</a:t>
            </a:r>
            <a:r>
              <a:rPr lang="en-US" b="1" dirty="0"/>
              <a:t> </a:t>
            </a:r>
            <a:r>
              <a:rPr lang="sr-Latn-RS" b="1" dirty="0"/>
              <a:t>w</a:t>
            </a:r>
            <a:r>
              <a:rPr lang="en-US" b="1" dirty="0" err="1"/>
              <a:t>aves</a:t>
            </a:r>
            <a:r>
              <a:rPr lang="sr-Latn-RS" b="1" dirty="0"/>
              <a:t> - </a:t>
            </a:r>
            <a:r>
              <a:rPr lang="sr-Latn-RS" b="1" i="1" dirty="0" err="1"/>
              <a:t>attenuation</a:t>
            </a:r>
            <a:r>
              <a:rPr lang="sr-Latn-RS" b="1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A</a:t>
            </a:r>
            <a:r>
              <a:rPr lang="en-US" dirty="0" err="1" smtClean="0"/>
              <a:t>bsorption</a:t>
            </a:r>
            <a:r>
              <a:rPr lang="en-US" dirty="0" smtClean="0"/>
              <a:t> </a:t>
            </a:r>
            <a:r>
              <a:rPr lang="en-US" dirty="0"/>
              <a:t>represents the conversion of a part of the energy of </a:t>
            </a:r>
            <a:r>
              <a:rPr lang="en-US" dirty="0" smtClean="0"/>
              <a:t>ultrasound </a:t>
            </a:r>
            <a:r>
              <a:rPr lang="en-US" dirty="0"/>
              <a:t>waves into </a:t>
            </a:r>
            <a:r>
              <a:rPr lang="en-US" dirty="0" smtClean="0"/>
              <a:t>heat</a:t>
            </a:r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8547" y="3344300"/>
            <a:ext cx="3706689" cy="22618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2709" y="2807805"/>
            <a:ext cx="2231329" cy="333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2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/>
              <a:t>             </a:t>
            </a:r>
            <a:r>
              <a:rPr lang="sr-Latn-RS" dirty="0" err="1" smtClean="0"/>
              <a:t>right</a:t>
            </a:r>
            <a:r>
              <a:rPr lang="sr-Latn-RS" dirty="0" smtClean="0"/>
              <a:t> </a:t>
            </a:r>
            <a:r>
              <a:rPr lang="sr-Latn-RS" dirty="0"/>
              <a:t>kidney    </a:t>
            </a:r>
            <a:r>
              <a:rPr lang="sr-Latn-RS" dirty="0" smtClean="0"/>
              <a:t>                                            </a:t>
            </a:r>
            <a:r>
              <a:rPr lang="sr-Latn-RS" dirty="0" err="1" smtClean="0"/>
              <a:t>liver</a:t>
            </a:r>
            <a:r>
              <a:rPr lang="sr-Latn-RS" dirty="0" smtClean="0"/>
              <a:t> </a:t>
            </a:r>
            <a:r>
              <a:rPr lang="sr-Latn-RS" dirty="0" err="1"/>
              <a:t>cancer</a:t>
            </a:r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789" y="2614556"/>
            <a:ext cx="4791937" cy="31772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4282" y="2614556"/>
            <a:ext cx="4297170" cy="317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449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Ultrasound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/>
              <a:t>                 </a:t>
            </a:r>
            <a:r>
              <a:rPr lang="sr-Latn-RS" dirty="0" err="1" smtClean="0"/>
              <a:t>pancreatic</a:t>
            </a:r>
            <a:r>
              <a:rPr lang="sr-Latn-RS" dirty="0" smtClean="0"/>
              <a:t> </a:t>
            </a:r>
            <a:r>
              <a:rPr lang="sr-Latn-RS" dirty="0" err="1" smtClean="0"/>
              <a:t>cancer</a:t>
            </a:r>
            <a:r>
              <a:rPr lang="sr-Latn-RS" dirty="0" smtClean="0"/>
              <a:t>                                      </a:t>
            </a:r>
            <a:r>
              <a:rPr lang="sr-Latn-RS" dirty="0" err="1" smtClean="0"/>
              <a:t>bladder</a:t>
            </a:r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587" y="2742361"/>
            <a:ext cx="4170025" cy="25178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8441" y="2458244"/>
            <a:ext cx="47625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0413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U</a:t>
            </a:r>
            <a:r>
              <a:rPr lang="en-US" dirty="0" err="1" smtClean="0"/>
              <a:t>ltrasound</a:t>
            </a:r>
            <a:r>
              <a:rPr lang="en-US" dirty="0" smtClean="0"/>
              <a:t> </a:t>
            </a:r>
            <a:r>
              <a:rPr lang="en-US" dirty="0"/>
              <a:t>transducer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</a:t>
            </a:r>
            <a:r>
              <a:rPr lang="en-US" b="1" dirty="0"/>
              <a:t> ultrasound transducer</a:t>
            </a:r>
            <a:r>
              <a:rPr lang="en-US" dirty="0"/>
              <a:t> converts electrical energy into mechanical (sound) energy and back again, based on the piezoelectric </a:t>
            </a:r>
            <a:r>
              <a:rPr lang="en-US" dirty="0" smtClean="0"/>
              <a:t>effect </a:t>
            </a:r>
            <a:endParaRPr lang="sr-Latn-RS" dirty="0" smtClean="0"/>
          </a:p>
          <a:p>
            <a:r>
              <a:rPr lang="en-US" dirty="0" smtClean="0"/>
              <a:t>It </a:t>
            </a:r>
            <a:r>
              <a:rPr lang="en-US" dirty="0"/>
              <a:t>is the hand-held part of the ultrasound machine that is responsible for the production and detection of ultrasound </a:t>
            </a:r>
            <a:r>
              <a:rPr lang="en-US" dirty="0" smtClean="0"/>
              <a:t>waves</a:t>
            </a:r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7167" y="3543089"/>
            <a:ext cx="3299126" cy="331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07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7709"/>
            <a:ext cx="10515600" cy="1210961"/>
          </a:xfrm>
        </p:spPr>
        <p:txBody>
          <a:bodyPr/>
          <a:lstStyle/>
          <a:p>
            <a:r>
              <a:rPr lang="sr-Latn-RS" dirty="0" smtClean="0"/>
              <a:t>Ultrasound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8670"/>
            <a:ext cx="10515600" cy="4768293"/>
          </a:xfrm>
        </p:spPr>
        <p:txBody>
          <a:bodyPr>
            <a:normAutofit/>
          </a:bodyPr>
          <a:lstStyle/>
          <a:p>
            <a:r>
              <a:rPr lang="sr-Latn-RS" dirty="0" smtClean="0"/>
              <a:t>U</a:t>
            </a:r>
            <a:r>
              <a:rPr lang="en-US" dirty="0" err="1" smtClean="0"/>
              <a:t>ltrasound</a:t>
            </a:r>
            <a:r>
              <a:rPr lang="en-US" dirty="0" smtClean="0"/>
              <a:t> </a:t>
            </a:r>
            <a:r>
              <a:rPr lang="en-US" dirty="0"/>
              <a:t>waves are produced by a transducer, which can both emit ultrasound waves, as well as detect the ultrasound echoes reflected </a:t>
            </a:r>
            <a:r>
              <a:rPr lang="en-US" dirty="0" smtClean="0"/>
              <a:t>back </a:t>
            </a:r>
            <a:endParaRPr lang="sr-Latn-RS" dirty="0" smtClean="0"/>
          </a:p>
          <a:p>
            <a:r>
              <a:rPr lang="en-US" dirty="0" smtClean="0"/>
              <a:t>In </a:t>
            </a:r>
            <a:r>
              <a:rPr lang="en-US" dirty="0"/>
              <a:t>most cases, the active elements in ultrasound transducers are made of special ceramic crystal materials called </a:t>
            </a:r>
            <a:r>
              <a:rPr lang="en-US" dirty="0" err="1" smtClean="0"/>
              <a:t>piezoelectrics</a:t>
            </a:r>
            <a:r>
              <a:rPr lang="en-US" dirty="0" smtClean="0"/>
              <a:t> </a:t>
            </a:r>
            <a:endParaRPr lang="sr-Latn-RS" dirty="0" smtClean="0"/>
          </a:p>
          <a:p>
            <a:r>
              <a:rPr lang="en-US" dirty="0" smtClean="0"/>
              <a:t>These </a:t>
            </a:r>
            <a:r>
              <a:rPr lang="en-US" dirty="0"/>
              <a:t>materials are able to produce sound waves when an electric field is applied to them, but can also work in reverse, producing an electric field when a sound wave hits </a:t>
            </a:r>
            <a:r>
              <a:rPr lang="en-US" dirty="0" smtClean="0"/>
              <a:t>them</a:t>
            </a:r>
            <a:endParaRPr lang="sr-Latn-R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sr-Latn-R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39079"/>
            <a:ext cx="4341341" cy="20189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143" y="4839079"/>
            <a:ext cx="4127858" cy="2018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86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3827"/>
            <a:ext cx="10515600" cy="3089190"/>
          </a:xfrm>
        </p:spPr>
        <p:txBody>
          <a:bodyPr/>
          <a:lstStyle/>
          <a:p>
            <a:pPr algn="ctr"/>
            <a:r>
              <a:rPr lang="sr-Latn-RS" dirty="0" smtClean="0"/>
              <a:t>COMPUTED TOMOGRAPHY (CT)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262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9471"/>
            <a:ext cx="10515600" cy="1178010"/>
          </a:xfrm>
        </p:spPr>
        <p:txBody>
          <a:bodyPr/>
          <a:lstStyle/>
          <a:p>
            <a:r>
              <a:rPr lang="sr-Latn-RS" dirty="0" smtClean="0"/>
              <a:t>Medical </a:t>
            </a:r>
            <a:r>
              <a:rPr lang="sr-Latn-RS" dirty="0" err="1" smtClean="0"/>
              <a:t>imaging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474572"/>
            <a:ext cx="10933670" cy="504979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Medical imaging is often perceived to designate the set of techniques that noninvasively produce images of the internal aspect of the body</a:t>
            </a:r>
            <a:endParaRPr lang="sr-Latn-RS" dirty="0" smtClean="0"/>
          </a:p>
          <a:p>
            <a:r>
              <a:rPr lang="en-US" dirty="0" smtClean="0"/>
              <a:t>In this restricted sense, medical imaging can be seen as the solution to mathematical inverse problems </a:t>
            </a:r>
            <a:endParaRPr lang="sr-Latn-RS" dirty="0" smtClean="0"/>
          </a:p>
          <a:p>
            <a:r>
              <a:rPr lang="en-US" dirty="0" smtClean="0"/>
              <a:t>This means that cause (the properties of living tissue) is inferred from effect (the observed signal) </a:t>
            </a:r>
            <a:endParaRPr lang="sr-Latn-RS" dirty="0" smtClean="0"/>
          </a:p>
          <a:p>
            <a:r>
              <a:rPr lang="en-US" dirty="0" smtClean="0"/>
              <a:t>In the case of medical ultrasound, the probe consists of ultrasonic pressure waves and echoes that go inside the tissue to show the internal structure </a:t>
            </a:r>
            <a:endParaRPr lang="sr-Latn-RS" dirty="0" smtClean="0"/>
          </a:p>
          <a:p>
            <a:r>
              <a:rPr lang="en-US" dirty="0" smtClean="0"/>
              <a:t>In the case of </a:t>
            </a:r>
            <a:r>
              <a:rPr lang="en-US" dirty="0" err="1" smtClean="0"/>
              <a:t>projectional</a:t>
            </a:r>
            <a:r>
              <a:rPr lang="en-US" dirty="0" smtClean="0"/>
              <a:t> radiography, </a:t>
            </a:r>
            <a:r>
              <a:rPr lang="sr-Latn-RS" dirty="0" err="1" smtClean="0"/>
              <a:t>or</a:t>
            </a:r>
            <a:r>
              <a:rPr lang="sr-Latn-RS" dirty="0" smtClean="0"/>
              <a:t> </a:t>
            </a:r>
            <a:r>
              <a:rPr lang="sr-Latn-RS" dirty="0" err="1"/>
              <a:t>c</a:t>
            </a:r>
            <a:r>
              <a:rPr lang="sr-Latn-RS" dirty="0" err="1" smtClean="0"/>
              <a:t>omputed</a:t>
            </a:r>
            <a:r>
              <a:rPr lang="sr-Latn-RS" dirty="0" smtClean="0"/>
              <a:t> </a:t>
            </a:r>
            <a:r>
              <a:rPr lang="sr-Latn-RS" dirty="0" err="1" smtClean="0"/>
              <a:t>tomography</a:t>
            </a:r>
            <a:r>
              <a:rPr lang="sr-Latn-RS" dirty="0" smtClean="0"/>
              <a:t> (CT), </a:t>
            </a:r>
            <a:r>
              <a:rPr lang="en-US" dirty="0" smtClean="0"/>
              <a:t>the tube uses X-ray radiation, which is absorbed at different rates by different tissue types such as bone, muscle, and fat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8645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History </a:t>
            </a:r>
            <a:r>
              <a:rPr lang="sr-Latn-RS" dirty="0" err="1" smtClean="0"/>
              <a:t>of</a:t>
            </a:r>
            <a:r>
              <a:rPr lang="sr-Latn-RS" dirty="0" smtClean="0"/>
              <a:t> CT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Half a century has passed since the discovery of computerized tomography (CT-Computerized Tomography), the greatest advance in diagnostic radiology after Roentgen's discovery of X-rays at the end of the 19th </a:t>
            </a:r>
            <a:r>
              <a:rPr lang="en-US" dirty="0" smtClean="0"/>
              <a:t>century</a:t>
            </a:r>
            <a:endParaRPr lang="sr-Latn-RS" dirty="0" smtClean="0"/>
          </a:p>
          <a:p>
            <a:r>
              <a:rPr lang="en-US" dirty="0"/>
              <a:t>It is based on X-ray radiation, and is a radiological diagnostic modality that involves computer reconstruction of the cross-section of the body based on multiple measurements of the degree of attenuation (weakening) of directed </a:t>
            </a:r>
            <a:r>
              <a:rPr lang="en-US" dirty="0" smtClean="0"/>
              <a:t>X-rays</a:t>
            </a:r>
            <a:endParaRPr lang="sr-Latn-RS" dirty="0" smtClean="0"/>
          </a:p>
          <a:p>
            <a:r>
              <a:rPr lang="en-US" dirty="0"/>
              <a:t>Another essential component of CT is tomography, which requires a mathematical procedure for image processing with the help of computers and software in them</a:t>
            </a:r>
            <a:endParaRPr lang="sr-Latn-R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11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History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smtClean="0"/>
              <a:t>CT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cross-sections that are obtained as a result of the examination are a computer-processed projection of part of the patient's body, which can be processed in various ways with further software procedures, so reconstructions in other planes are also </a:t>
            </a:r>
            <a:r>
              <a:rPr lang="en-US" dirty="0" smtClean="0"/>
              <a:t>obtained</a:t>
            </a:r>
            <a:endParaRPr lang="sr-Latn-RS" dirty="0" smtClean="0"/>
          </a:p>
          <a:p>
            <a:r>
              <a:rPr lang="sr-Latn-RS" dirty="0"/>
              <a:t>C</a:t>
            </a:r>
            <a:r>
              <a:rPr lang="en-US" dirty="0" err="1" smtClean="0"/>
              <a:t>redit</a:t>
            </a:r>
            <a:r>
              <a:rPr lang="en-US" dirty="0" smtClean="0"/>
              <a:t> </a:t>
            </a:r>
            <a:r>
              <a:rPr lang="en-US" dirty="0"/>
              <a:t>for the discovery of CT goes to Godfrey Hounsfield (1919-2004), an English electrical engineer, and Allan Cormack (1924-1998), a South African </a:t>
            </a:r>
            <a:r>
              <a:rPr lang="en-US" dirty="0" smtClean="0"/>
              <a:t>physicist</a:t>
            </a:r>
            <a:endParaRPr lang="sr-Latn-RS" dirty="0" smtClean="0"/>
          </a:p>
          <a:p>
            <a:r>
              <a:rPr lang="en-US" dirty="0"/>
              <a:t>In 1979 Hounsfield and Cormack were awarded the Nobel Prize in Medicine and Physiology for the discovery of computed tomography</a:t>
            </a:r>
          </a:p>
        </p:txBody>
      </p:sp>
    </p:spTree>
    <p:extLst>
      <p:ext uri="{BB962C8B-B14F-4D97-AF65-F5344CB8AC3E}">
        <p14:creationId xmlns:p14="http://schemas.microsoft.com/office/powerpoint/2010/main" val="12985439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68259"/>
          </a:xfrm>
        </p:spPr>
        <p:txBody>
          <a:bodyPr/>
          <a:lstStyle/>
          <a:p>
            <a:r>
              <a:rPr lang="sr-Latn-RS" dirty="0"/>
              <a:t>History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smtClean="0"/>
              <a:t>CT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8142"/>
            <a:ext cx="10515600" cy="4578822"/>
          </a:xfrm>
        </p:spPr>
        <p:txBody>
          <a:bodyPr/>
          <a:lstStyle/>
          <a:p>
            <a:r>
              <a:rPr lang="en-US" dirty="0"/>
              <a:t>The research lasted in the period </a:t>
            </a:r>
            <a:r>
              <a:rPr lang="en-US" dirty="0" smtClean="0"/>
              <a:t>1967</a:t>
            </a:r>
            <a:r>
              <a:rPr lang="sr-Latn-RS" dirty="0" smtClean="0"/>
              <a:t>.</a:t>
            </a:r>
            <a:r>
              <a:rPr lang="en-US" dirty="0" smtClean="0"/>
              <a:t>-1971</a:t>
            </a:r>
            <a:r>
              <a:rPr lang="sr-Latn-RS" dirty="0" smtClean="0"/>
              <a:t>.</a:t>
            </a:r>
          </a:p>
          <a:p>
            <a:r>
              <a:rPr lang="sr-Latn-RS" dirty="0"/>
              <a:t>I</a:t>
            </a:r>
            <a:r>
              <a:rPr lang="en-US" dirty="0" smtClean="0"/>
              <a:t>n </a:t>
            </a:r>
            <a:r>
              <a:rPr lang="en-US" dirty="0"/>
              <a:t>London, the first examination was carried out in </a:t>
            </a:r>
            <a:r>
              <a:rPr lang="en-US" dirty="0" smtClean="0"/>
              <a:t>1971</a:t>
            </a:r>
            <a:r>
              <a:rPr lang="sr-Latn-RS" dirty="0" smtClean="0"/>
              <a:t>.</a:t>
            </a:r>
          </a:p>
          <a:p>
            <a:r>
              <a:rPr lang="en-US" dirty="0"/>
              <a:t>The first clinical research was done by </a:t>
            </a:r>
            <a:r>
              <a:rPr lang="en-US" dirty="0" err="1"/>
              <a:t>neuroradiologist</a:t>
            </a:r>
            <a:r>
              <a:rPr lang="en-US" dirty="0"/>
              <a:t> James Ambrose at the Mayo Clinic, USA</a:t>
            </a:r>
            <a:endParaRPr lang="sr-Latn-R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435" y="3624649"/>
            <a:ext cx="6446365" cy="32333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077" y="3456478"/>
            <a:ext cx="2702009" cy="340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3872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Principles </a:t>
            </a:r>
            <a:r>
              <a:rPr lang="sr-Latn-RS" dirty="0" err="1" smtClean="0"/>
              <a:t>of</a:t>
            </a:r>
            <a:r>
              <a:rPr lang="sr-Latn-RS" dirty="0" smtClean="0"/>
              <a:t> </a:t>
            </a:r>
            <a:r>
              <a:rPr lang="sr-Latn-RS" dirty="0" err="1" smtClean="0"/>
              <a:t>work</a:t>
            </a:r>
            <a:r>
              <a:rPr lang="sr-Latn-RS" dirty="0" smtClean="0"/>
              <a:t> </a:t>
            </a:r>
            <a:r>
              <a:rPr lang="sr-Latn-RS" dirty="0" err="1" smtClean="0"/>
              <a:t>of</a:t>
            </a:r>
            <a:r>
              <a:rPr lang="sr-Latn-RS" dirty="0" smtClean="0"/>
              <a:t> CT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X-</a:t>
            </a:r>
            <a:r>
              <a:rPr lang="sr-Latn-RS" dirty="0" err="1" smtClean="0"/>
              <a:t>ray</a:t>
            </a:r>
            <a:r>
              <a:rPr lang="sr-Latn-RS" dirty="0" smtClean="0"/>
              <a:t> </a:t>
            </a:r>
            <a:r>
              <a:rPr lang="sr-Latn-RS" dirty="0" err="1" smtClean="0"/>
              <a:t>beam</a:t>
            </a:r>
            <a:r>
              <a:rPr lang="sr-Latn-RS" dirty="0" smtClean="0"/>
              <a:t> is </a:t>
            </a:r>
            <a:r>
              <a:rPr lang="sr-Latn-RS" dirty="0" err="1" smtClean="0"/>
              <a:t>passed</a:t>
            </a:r>
            <a:r>
              <a:rPr lang="sr-Latn-RS" dirty="0" smtClean="0"/>
              <a:t> at a </a:t>
            </a:r>
            <a:r>
              <a:rPr lang="sr-Latn-RS" dirty="0" err="1" smtClean="0"/>
              <a:t>cross</a:t>
            </a:r>
            <a:r>
              <a:rPr lang="sr-Latn-RS" dirty="0" smtClean="0"/>
              <a:t> </a:t>
            </a:r>
            <a:r>
              <a:rPr lang="sr-Latn-RS" dirty="0" err="1" smtClean="0"/>
              <a:t>section</a:t>
            </a:r>
            <a:r>
              <a:rPr lang="sr-Latn-RS" dirty="0" smtClean="0"/>
              <a:t> </a:t>
            </a:r>
            <a:r>
              <a:rPr lang="sr-Latn-RS" dirty="0" err="1" smtClean="0"/>
              <a:t>through</a:t>
            </a:r>
            <a:r>
              <a:rPr lang="sr-Latn-RS" dirty="0" smtClean="0"/>
              <a:t> a </a:t>
            </a:r>
            <a:r>
              <a:rPr lang="sr-Latn-RS" dirty="0" err="1" smtClean="0"/>
              <a:t>patients</a:t>
            </a:r>
            <a:r>
              <a:rPr lang="sr-Latn-RS" dirty="0" smtClean="0"/>
              <a:t> </a:t>
            </a:r>
            <a:r>
              <a:rPr lang="sr-Latn-RS" dirty="0" err="1" smtClean="0"/>
              <a:t>body</a:t>
            </a:r>
            <a:endParaRPr lang="sr-Latn-RS" dirty="0" smtClean="0"/>
          </a:p>
          <a:p>
            <a:r>
              <a:rPr lang="sr-Latn-RS" dirty="0" err="1" smtClean="0"/>
              <a:t>This</a:t>
            </a:r>
            <a:r>
              <a:rPr lang="sr-Latn-RS" dirty="0" smtClean="0"/>
              <a:t> </a:t>
            </a:r>
            <a:r>
              <a:rPr lang="sr-Latn-RS" dirty="0" err="1" smtClean="0"/>
              <a:t>eliminates</a:t>
            </a:r>
            <a:r>
              <a:rPr lang="sr-Latn-RS" dirty="0" smtClean="0"/>
              <a:t> </a:t>
            </a:r>
            <a:r>
              <a:rPr lang="sr-Latn-RS" dirty="0" err="1" smtClean="0"/>
              <a:t>superimposition</a:t>
            </a:r>
            <a:endParaRPr lang="sr-Latn-RS" dirty="0" smtClean="0"/>
          </a:p>
          <a:p>
            <a:r>
              <a:rPr lang="sr-Latn-RS" dirty="0" smtClean="0"/>
              <a:t>The </a:t>
            </a:r>
            <a:r>
              <a:rPr lang="sr-Latn-RS" dirty="0" err="1" smtClean="0"/>
              <a:t>beam</a:t>
            </a:r>
            <a:r>
              <a:rPr lang="sr-Latn-RS" dirty="0" smtClean="0"/>
              <a:t> is </a:t>
            </a:r>
            <a:r>
              <a:rPr lang="sr-Latn-RS" dirty="0" err="1" smtClean="0"/>
              <a:t>finely</a:t>
            </a:r>
            <a:r>
              <a:rPr lang="sr-Latn-RS" dirty="0" smtClean="0"/>
              <a:t> </a:t>
            </a:r>
            <a:r>
              <a:rPr lang="sr-Latn-RS" dirty="0" err="1" smtClean="0"/>
              <a:t>collimated</a:t>
            </a:r>
            <a:r>
              <a:rPr lang="sr-Latn-RS" dirty="0" smtClean="0"/>
              <a:t> </a:t>
            </a:r>
            <a:r>
              <a:rPr lang="sr-Latn-RS" dirty="0" err="1" smtClean="0"/>
              <a:t>this</a:t>
            </a:r>
            <a:r>
              <a:rPr lang="sr-Latn-RS" dirty="0" smtClean="0"/>
              <a:t> </a:t>
            </a:r>
            <a:r>
              <a:rPr lang="sr-Latn-RS" dirty="0" err="1" smtClean="0"/>
              <a:t>reduces</a:t>
            </a:r>
            <a:r>
              <a:rPr lang="sr-Latn-RS" dirty="0" smtClean="0"/>
              <a:t> </a:t>
            </a:r>
            <a:r>
              <a:rPr lang="sr-Latn-RS" dirty="0" err="1" smtClean="0"/>
              <a:t>scatter</a:t>
            </a:r>
            <a:r>
              <a:rPr lang="sr-Latn-RS" dirty="0" smtClean="0"/>
              <a:t> </a:t>
            </a:r>
            <a:r>
              <a:rPr lang="sr-Latn-RS" dirty="0" err="1" smtClean="0"/>
              <a:t>and</a:t>
            </a:r>
            <a:r>
              <a:rPr lang="sr-Latn-RS" dirty="0" smtClean="0"/>
              <a:t> </a:t>
            </a:r>
            <a:r>
              <a:rPr lang="sr-Latn-RS" dirty="0" err="1" smtClean="0"/>
              <a:t>gives</a:t>
            </a:r>
            <a:r>
              <a:rPr lang="sr-Latn-RS" dirty="0" smtClean="0"/>
              <a:t> </a:t>
            </a:r>
            <a:r>
              <a:rPr lang="sr-Latn-RS" dirty="0" err="1" smtClean="0"/>
              <a:t>better</a:t>
            </a:r>
            <a:r>
              <a:rPr lang="sr-Latn-RS" dirty="0" smtClean="0"/>
              <a:t> </a:t>
            </a:r>
            <a:r>
              <a:rPr lang="sr-Latn-RS" dirty="0" err="1" smtClean="0"/>
              <a:t>contrast</a:t>
            </a:r>
            <a:r>
              <a:rPr lang="sr-Latn-RS" dirty="0" smtClean="0"/>
              <a:t> </a:t>
            </a:r>
            <a:r>
              <a:rPr lang="sr-Latn-RS" dirty="0" err="1" smtClean="0"/>
              <a:t>resolution</a:t>
            </a:r>
            <a:endParaRPr lang="sr-Latn-RS" dirty="0" smtClean="0"/>
          </a:p>
          <a:p>
            <a:r>
              <a:rPr lang="sr-Latn-RS" dirty="0" smtClean="0"/>
              <a:t>The </a:t>
            </a:r>
            <a:r>
              <a:rPr lang="sr-Latn-RS" dirty="0" err="1" smtClean="0"/>
              <a:t>collimated</a:t>
            </a:r>
            <a:r>
              <a:rPr lang="sr-Latn-RS" dirty="0" smtClean="0"/>
              <a:t> </a:t>
            </a:r>
            <a:r>
              <a:rPr lang="sr-Latn-RS" dirty="0" err="1" smtClean="0"/>
              <a:t>beam</a:t>
            </a:r>
            <a:r>
              <a:rPr lang="sr-Latn-RS" dirty="0" smtClean="0"/>
              <a:t> </a:t>
            </a:r>
            <a:r>
              <a:rPr lang="sr-Latn-RS" dirty="0" err="1" smtClean="0"/>
              <a:t>pass</a:t>
            </a:r>
            <a:r>
              <a:rPr lang="sr-Latn-RS" dirty="0" smtClean="0"/>
              <a:t> </a:t>
            </a:r>
            <a:r>
              <a:rPr lang="sr-Latn-RS" dirty="0" err="1" smtClean="0"/>
              <a:t>through</a:t>
            </a:r>
            <a:r>
              <a:rPr lang="sr-Latn-RS" dirty="0" smtClean="0"/>
              <a:t> </a:t>
            </a:r>
            <a:r>
              <a:rPr lang="sr-Latn-RS" dirty="0" err="1" smtClean="0"/>
              <a:t>the</a:t>
            </a:r>
            <a:r>
              <a:rPr lang="sr-Latn-RS" dirty="0" smtClean="0"/>
              <a:t> </a:t>
            </a:r>
            <a:r>
              <a:rPr lang="sr-Latn-RS" dirty="0" err="1" smtClean="0"/>
              <a:t>body</a:t>
            </a:r>
            <a:r>
              <a:rPr lang="sr-Latn-RS" dirty="0" smtClean="0"/>
              <a:t>, </a:t>
            </a:r>
            <a:r>
              <a:rPr lang="sr-Latn-RS" dirty="0" err="1" smtClean="0"/>
              <a:t>the</a:t>
            </a:r>
            <a:r>
              <a:rPr lang="sr-Latn-RS" dirty="0" smtClean="0"/>
              <a:t> </a:t>
            </a:r>
            <a:r>
              <a:rPr lang="sr-Latn-RS" dirty="0" err="1" smtClean="0"/>
              <a:t>body</a:t>
            </a:r>
            <a:r>
              <a:rPr lang="sr-Latn-RS" dirty="0" smtClean="0"/>
              <a:t> </a:t>
            </a:r>
            <a:r>
              <a:rPr lang="sr-Latn-RS" dirty="0" err="1" smtClean="0"/>
              <a:t>tissue</a:t>
            </a:r>
            <a:r>
              <a:rPr lang="sr-Latn-RS" dirty="0" smtClean="0"/>
              <a:t> </a:t>
            </a:r>
            <a:r>
              <a:rPr lang="sr-Latn-RS" dirty="0" err="1" smtClean="0"/>
              <a:t>absorbs</a:t>
            </a:r>
            <a:r>
              <a:rPr lang="sr-Latn-RS" dirty="0" smtClean="0"/>
              <a:t> </a:t>
            </a:r>
            <a:r>
              <a:rPr lang="sr-Latn-RS" dirty="0" err="1" smtClean="0"/>
              <a:t>the</a:t>
            </a:r>
            <a:r>
              <a:rPr lang="sr-Latn-RS" dirty="0" smtClean="0"/>
              <a:t> </a:t>
            </a:r>
            <a:r>
              <a:rPr lang="sr-Latn-RS" dirty="0" err="1" smtClean="0"/>
              <a:t>beam</a:t>
            </a:r>
            <a:r>
              <a:rPr lang="sr-Latn-RS" dirty="0" smtClean="0"/>
              <a:t> </a:t>
            </a:r>
          </a:p>
          <a:p>
            <a:endParaRPr lang="sr-Latn-RS" dirty="0" smtClean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058" y="4392414"/>
            <a:ext cx="4109310" cy="246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7410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Principles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work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7265" y="1825625"/>
            <a:ext cx="10686535" cy="4351338"/>
          </a:xfrm>
        </p:spPr>
        <p:txBody>
          <a:bodyPr/>
          <a:lstStyle/>
          <a:p>
            <a:r>
              <a:rPr lang="sr-Latn-RS" dirty="0" smtClean="0"/>
              <a:t>The </a:t>
            </a:r>
            <a:r>
              <a:rPr lang="sr-Latn-RS" dirty="0" err="1" smtClean="0"/>
              <a:t>beam</a:t>
            </a:r>
            <a:r>
              <a:rPr lang="sr-Latn-RS" dirty="0" smtClean="0"/>
              <a:t> </a:t>
            </a:r>
            <a:r>
              <a:rPr lang="sr-Latn-RS" dirty="0" err="1" smtClean="0"/>
              <a:t>exits</a:t>
            </a:r>
            <a:r>
              <a:rPr lang="sr-Latn-RS" dirty="0" smtClean="0"/>
              <a:t> </a:t>
            </a:r>
            <a:r>
              <a:rPr lang="sr-Latn-RS" dirty="0" err="1" smtClean="0"/>
              <a:t>the</a:t>
            </a:r>
            <a:r>
              <a:rPr lang="sr-Latn-RS" dirty="0" smtClean="0"/>
              <a:t> </a:t>
            </a:r>
            <a:r>
              <a:rPr lang="sr-Latn-RS" dirty="0" err="1" smtClean="0"/>
              <a:t>body</a:t>
            </a:r>
            <a:r>
              <a:rPr lang="sr-Latn-RS" dirty="0" smtClean="0"/>
              <a:t> </a:t>
            </a:r>
            <a:r>
              <a:rPr lang="sr-Latn-RS" dirty="0" err="1" smtClean="0"/>
              <a:t>and</a:t>
            </a:r>
            <a:r>
              <a:rPr lang="sr-Latn-RS" dirty="0" smtClean="0"/>
              <a:t> </a:t>
            </a:r>
            <a:r>
              <a:rPr lang="sr-Latn-RS" dirty="0" err="1" smtClean="0"/>
              <a:t>strikes</a:t>
            </a:r>
            <a:r>
              <a:rPr lang="sr-Latn-RS" dirty="0" smtClean="0"/>
              <a:t> </a:t>
            </a:r>
            <a:r>
              <a:rPr lang="sr-Latn-RS" dirty="0" err="1" smtClean="0"/>
              <a:t>the</a:t>
            </a:r>
            <a:r>
              <a:rPr lang="sr-Latn-RS" dirty="0" smtClean="0"/>
              <a:t> </a:t>
            </a:r>
            <a:r>
              <a:rPr lang="sr-Latn-RS" dirty="0" err="1" smtClean="0"/>
              <a:t>detectors</a:t>
            </a:r>
            <a:endParaRPr lang="sr-Latn-RS" dirty="0" smtClean="0"/>
          </a:p>
          <a:p>
            <a:r>
              <a:rPr lang="sr-Latn-RS" dirty="0" smtClean="0"/>
              <a:t>The </a:t>
            </a:r>
            <a:r>
              <a:rPr lang="sr-Latn-RS" dirty="0" err="1" smtClean="0"/>
              <a:t>detectors</a:t>
            </a:r>
            <a:r>
              <a:rPr lang="sr-Latn-RS" dirty="0" smtClean="0"/>
              <a:t> are </a:t>
            </a:r>
            <a:r>
              <a:rPr lang="sr-Latn-RS" dirty="0" err="1" smtClean="0"/>
              <a:t>quantitative</a:t>
            </a:r>
            <a:r>
              <a:rPr lang="sr-Latn-RS" dirty="0" smtClean="0"/>
              <a:t> </a:t>
            </a:r>
            <a:r>
              <a:rPr lang="sr-Latn-RS" dirty="0" err="1" smtClean="0"/>
              <a:t>and</a:t>
            </a:r>
            <a:r>
              <a:rPr lang="sr-Latn-RS" dirty="0" smtClean="0"/>
              <a:t> </a:t>
            </a:r>
            <a:r>
              <a:rPr lang="sr-Latn-RS" dirty="0" err="1" smtClean="0"/>
              <a:t>distinguish</a:t>
            </a:r>
            <a:r>
              <a:rPr lang="sr-Latn-RS" dirty="0" smtClean="0"/>
              <a:t> </a:t>
            </a:r>
            <a:r>
              <a:rPr lang="sr-Latn-RS" dirty="0" err="1" smtClean="0"/>
              <a:t>differences</a:t>
            </a:r>
            <a:r>
              <a:rPr lang="sr-Latn-RS" dirty="0" smtClean="0"/>
              <a:t> in </a:t>
            </a:r>
            <a:r>
              <a:rPr lang="sr-Latn-RS" dirty="0" err="1" smtClean="0"/>
              <a:t>tissue</a:t>
            </a:r>
            <a:r>
              <a:rPr lang="sr-Latn-RS" dirty="0" smtClean="0"/>
              <a:t> </a:t>
            </a:r>
            <a:r>
              <a:rPr lang="sr-Latn-RS" dirty="0" err="1" smtClean="0"/>
              <a:t>contrast</a:t>
            </a:r>
            <a:endParaRPr lang="sr-Latn-RS" dirty="0" smtClean="0"/>
          </a:p>
          <a:p>
            <a:r>
              <a:rPr lang="sr-Latn-RS" dirty="0" err="1" smtClean="0"/>
              <a:t>Detector</a:t>
            </a:r>
            <a:r>
              <a:rPr lang="sr-Latn-RS" dirty="0" smtClean="0"/>
              <a:t> </a:t>
            </a:r>
            <a:r>
              <a:rPr lang="sr-Latn-RS" dirty="0" err="1" smtClean="0"/>
              <a:t>converts</a:t>
            </a:r>
            <a:r>
              <a:rPr lang="sr-Latn-RS" dirty="0" smtClean="0"/>
              <a:t> </a:t>
            </a:r>
            <a:r>
              <a:rPr lang="sr-Latn-RS" dirty="0" err="1" smtClean="0"/>
              <a:t>photons</a:t>
            </a:r>
            <a:r>
              <a:rPr lang="sr-Latn-RS" dirty="0" smtClean="0"/>
              <a:t> to </a:t>
            </a:r>
            <a:r>
              <a:rPr lang="sr-Latn-RS" dirty="0" err="1" smtClean="0"/>
              <a:t>an</a:t>
            </a:r>
            <a:r>
              <a:rPr lang="sr-Latn-RS" dirty="0" smtClean="0"/>
              <a:t> </a:t>
            </a:r>
            <a:r>
              <a:rPr lang="sr-Latn-RS" dirty="0" err="1" smtClean="0"/>
              <a:t>analog</a:t>
            </a:r>
            <a:r>
              <a:rPr lang="sr-Latn-RS" dirty="0" smtClean="0"/>
              <a:t> signal</a:t>
            </a:r>
          </a:p>
          <a:p>
            <a:r>
              <a:rPr lang="sr-Latn-RS" dirty="0" smtClean="0"/>
              <a:t>The ADC </a:t>
            </a:r>
            <a:r>
              <a:rPr lang="sr-Latn-RS" dirty="0" err="1" smtClean="0"/>
              <a:t>converts</a:t>
            </a:r>
            <a:r>
              <a:rPr lang="sr-Latn-RS" dirty="0" smtClean="0"/>
              <a:t> </a:t>
            </a:r>
            <a:r>
              <a:rPr lang="sr-Latn-RS" dirty="0" err="1" smtClean="0"/>
              <a:t>it</a:t>
            </a:r>
            <a:r>
              <a:rPr lang="sr-Latn-RS" dirty="0" smtClean="0"/>
              <a:t> to </a:t>
            </a:r>
            <a:r>
              <a:rPr lang="sr-Latn-RS" dirty="0" err="1" smtClean="0"/>
              <a:t>digital</a:t>
            </a:r>
            <a:r>
              <a:rPr lang="sr-Latn-RS" dirty="0" smtClean="0"/>
              <a:t> signal</a:t>
            </a:r>
          </a:p>
          <a:p>
            <a:r>
              <a:rPr lang="sr-Latn-RS" dirty="0" smtClean="0"/>
              <a:t>Digital data is sent to CPU for </a:t>
            </a:r>
            <a:r>
              <a:rPr lang="sr-Latn-RS" dirty="0" err="1" smtClean="0"/>
              <a:t>reconstruction</a:t>
            </a:r>
            <a:endParaRPr lang="sr-Latn-RS" dirty="0" smtClean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1289" y="3006811"/>
            <a:ext cx="4480711" cy="385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2251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Principles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work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CT enables the creation of images of transverse sections transverse to the longitudinal axis of the body using a collimated X-ray beam, which, passing through the object, is weakened due to absorption, and the intensity of the remaining part of the signal is registered by special </a:t>
            </a:r>
            <a:r>
              <a:rPr lang="en-US" dirty="0" smtClean="0"/>
              <a:t>detectors</a:t>
            </a:r>
            <a:endParaRPr lang="sr-Latn-RS" dirty="0" smtClean="0"/>
          </a:p>
          <a:p>
            <a:r>
              <a:rPr lang="sr-Latn-RS" dirty="0" smtClean="0"/>
              <a:t>T</a:t>
            </a:r>
            <a:r>
              <a:rPr lang="en-US" dirty="0" smtClean="0"/>
              <a:t>he </a:t>
            </a:r>
            <a:r>
              <a:rPr lang="sr-Latn-RS" dirty="0" smtClean="0"/>
              <a:t>X</a:t>
            </a:r>
            <a:r>
              <a:rPr lang="en-US" dirty="0" smtClean="0"/>
              <a:t>-ray </a:t>
            </a:r>
            <a:r>
              <a:rPr lang="en-US" dirty="0"/>
              <a:t>tube and detectors rotate synchronously around the object, in one plane</a:t>
            </a:r>
            <a:endParaRPr lang="sr-Latn-RS" dirty="0" smtClean="0"/>
          </a:p>
          <a:p>
            <a:r>
              <a:rPr lang="en-US" dirty="0"/>
              <a:t>The absorption of X-rays depends on the atomic composition and density of individual tissues, as well as on the energy of X-ray radiation</a:t>
            </a:r>
          </a:p>
        </p:txBody>
      </p:sp>
    </p:spTree>
    <p:extLst>
      <p:ext uri="{BB962C8B-B14F-4D97-AF65-F5344CB8AC3E}">
        <p14:creationId xmlns:p14="http://schemas.microsoft.com/office/powerpoint/2010/main" val="26006526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I</a:t>
            </a:r>
            <a:r>
              <a:rPr lang="en-US" dirty="0" smtClean="0"/>
              <a:t>mage </a:t>
            </a:r>
            <a:r>
              <a:rPr lang="en-US" dirty="0"/>
              <a:t>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P - </a:t>
            </a:r>
            <a:r>
              <a:rPr lang="sr-Latn-CS" i="1" dirty="0" err="1"/>
              <a:t>Pixel</a:t>
            </a:r>
            <a:r>
              <a:rPr lang="sr-Latn-CS" dirty="0"/>
              <a:t> </a:t>
            </a:r>
            <a:r>
              <a:rPr lang="en-US" i="1" dirty="0"/>
              <a:t>(picture element</a:t>
            </a:r>
            <a:r>
              <a:rPr lang="en-US" i="1" dirty="0" smtClean="0"/>
              <a:t>)</a:t>
            </a:r>
            <a:endParaRPr lang="sr-Latn-RS" i="1" dirty="0" smtClean="0"/>
          </a:p>
          <a:p>
            <a:pPr marL="0" indent="0">
              <a:buNone/>
            </a:pPr>
            <a:r>
              <a:rPr lang="sr-Latn-RS" i="1" dirty="0"/>
              <a:t> </a:t>
            </a:r>
            <a:r>
              <a:rPr lang="sr-Latn-RS" i="1" dirty="0" smtClean="0"/>
              <a:t>  </a:t>
            </a:r>
            <a:r>
              <a:rPr lang="en-US" dirty="0"/>
              <a:t>The smallest unit of a CT image</a:t>
            </a:r>
            <a:r>
              <a:rPr lang="en-US" dirty="0" smtClean="0"/>
              <a:t>.</a:t>
            </a:r>
            <a:r>
              <a:rPr lang="sr-Latn-RS" dirty="0" smtClean="0"/>
              <a:t> </a:t>
            </a:r>
          </a:p>
          <a:p>
            <a:pPr marL="0" indent="0">
              <a:buNone/>
            </a:pPr>
            <a:r>
              <a:rPr lang="sr-Latn-RS" i="1" dirty="0" smtClean="0"/>
              <a:t>   </a:t>
            </a:r>
            <a:r>
              <a:rPr lang="en-US" dirty="0"/>
              <a:t>Cross-sectional segment of the body</a:t>
            </a:r>
            <a:endParaRPr lang="sr-Latn-RS" dirty="0" smtClean="0"/>
          </a:p>
          <a:p>
            <a:r>
              <a:rPr lang="en-US" i="1" dirty="0"/>
              <a:t>V </a:t>
            </a:r>
            <a:r>
              <a:rPr lang="en-US" i="1" dirty="0" smtClean="0"/>
              <a:t>– </a:t>
            </a:r>
            <a:r>
              <a:rPr lang="sr-Latn-CS" i="1" dirty="0" err="1" smtClean="0"/>
              <a:t>Voxel</a:t>
            </a:r>
            <a:endParaRPr lang="sr-Latn-CS" i="1" dirty="0" smtClean="0"/>
          </a:p>
          <a:p>
            <a:pPr marL="0" indent="0">
              <a:buNone/>
            </a:pPr>
            <a:r>
              <a:rPr lang="sr-Latn-CS" i="1" dirty="0"/>
              <a:t>   </a:t>
            </a:r>
            <a:r>
              <a:rPr lang="sr-Latn-CS" dirty="0" err="1"/>
              <a:t>Three-dimensional</a:t>
            </a:r>
            <a:r>
              <a:rPr lang="sr-Latn-CS" dirty="0"/>
              <a:t> </a:t>
            </a:r>
            <a:r>
              <a:rPr lang="sr-Latn-CS" dirty="0" err="1"/>
              <a:t>pixel</a:t>
            </a:r>
            <a:r>
              <a:rPr lang="sr-Latn-CS" dirty="0"/>
              <a:t> - </a:t>
            </a:r>
            <a:r>
              <a:rPr lang="sr-Latn-CS" dirty="0" err="1"/>
              <a:t>volume</a:t>
            </a:r>
            <a:r>
              <a:rPr lang="sr-Latn-CS" dirty="0"/>
              <a:t> element</a:t>
            </a:r>
            <a:endParaRPr lang="sr-Latn-RS" dirty="0" smtClean="0"/>
          </a:p>
          <a:p>
            <a:r>
              <a:rPr lang="sr-Latn-RS" i="1" dirty="0"/>
              <a:t>D</a:t>
            </a:r>
            <a:r>
              <a:rPr lang="sr-Latn-RS" dirty="0"/>
              <a:t> – </a:t>
            </a:r>
            <a:r>
              <a:rPr lang="sr-Latn-RS" dirty="0" err="1"/>
              <a:t>Layer</a:t>
            </a:r>
            <a:r>
              <a:rPr lang="sr-Latn-RS" dirty="0"/>
              <a:t> </a:t>
            </a:r>
            <a:r>
              <a:rPr lang="sr-Latn-RS" dirty="0" err="1"/>
              <a:t>thickness</a:t>
            </a:r>
            <a:endParaRPr lang="sr-Latn-R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9020" y="1398076"/>
            <a:ext cx="4176122" cy="520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2008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Hounsfield </a:t>
            </a:r>
            <a:r>
              <a:rPr lang="en-US" dirty="0" smtClean="0"/>
              <a:t>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Hounsfield </a:t>
            </a:r>
            <a:r>
              <a:rPr lang="en-US" dirty="0" smtClean="0"/>
              <a:t>scale, </a:t>
            </a:r>
            <a:r>
              <a:rPr lang="en-US" dirty="0"/>
              <a:t>named after Sir Godfrey Hounsfield, is a quantitative scale for describing </a:t>
            </a:r>
            <a:r>
              <a:rPr lang="en-US" dirty="0" err="1" smtClean="0"/>
              <a:t>radiodensity</a:t>
            </a:r>
            <a:r>
              <a:rPr lang="en-US" dirty="0" smtClean="0"/>
              <a:t> </a:t>
            </a:r>
            <a:endParaRPr lang="sr-Latn-RS" dirty="0" smtClean="0"/>
          </a:p>
          <a:p>
            <a:r>
              <a:rPr lang="en-US" dirty="0" smtClean="0"/>
              <a:t>It </a:t>
            </a:r>
            <a:r>
              <a:rPr lang="en-US" dirty="0"/>
              <a:t>is frequently used in CT scans, where its value is also termed CT </a:t>
            </a:r>
            <a:r>
              <a:rPr lang="en-US" dirty="0" smtClean="0"/>
              <a:t>number</a:t>
            </a:r>
            <a:endParaRPr lang="sr-Latn-RS" dirty="0" smtClean="0"/>
          </a:p>
          <a:p>
            <a:r>
              <a:rPr lang="en-US" dirty="0"/>
              <a:t>The Hounsfield unit (HU) scale is a linear transformation of the original linear attenuation coefficient measurement into one in which the </a:t>
            </a:r>
            <a:r>
              <a:rPr lang="en-US" dirty="0" err="1"/>
              <a:t>radiodensity</a:t>
            </a:r>
            <a:r>
              <a:rPr lang="en-US" dirty="0"/>
              <a:t> of distilled water at standard pressure and temperature (STP) is defined as 0 Hounsfield units (HU), while the </a:t>
            </a:r>
            <a:r>
              <a:rPr lang="en-US" dirty="0" err="1"/>
              <a:t>radiodensity</a:t>
            </a:r>
            <a:r>
              <a:rPr lang="en-US" dirty="0"/>
              <a:t> of air at STP is defined as −1000 </a:t>
            </a:r>
            <a:r>
              <a:rPr lang="en-US" dirty="0" smtClean="0"/>
              <a:t>HU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4693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Hounsfield scale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the tomogram (CT section of the body) shown in gray scale, the attenuation (density) values of the tissue are </a:t>
            </a:r>
            <a:r>
              <a:rPr lang="en-US" dirty="0" smtClean="0"/>
              <a:t>measured</a:t>
            </a:r>
            <a:endParaRPr lang="sr-Latn-RS" dirty="0" smtClean="0"/>
          </a:p>
          <a:p>
            <a:r>
              <a:rPr lang="sr-Latn-RS" dirty="0" err="1" smtClean="0"/>
              <a:t>Density</a:t>
            </a:r>
            <a:r>
              <a:rPr lang="sr-Latn-RS" dirty="0" smtClean="0"/>
              <a:t>:</a:t>
            </a:r>
          </a:p>
          <a:p>
            <a:pPr lvl="1"/>
            <a:r>
              <a:rPr lang="sr-Latn-RS" dirty="0" smtClean="0"/>
              <a:t>Air                                -1000 HU</a:t>
            </a:r>
          </a:p>
          <a:p>
            <a:pPr lvl="1"/>
            <a:r>
              <a:rPr lang="sr-Latn-RS" dirty="0" smtClean="0"/>
              <a:t>Fat                                -120 to -90 HU</a:t>
            </a:r>
          </a:p>
          <a:p>
            <a:pPr lvl="1"/>
            <a:r>
              <a:rPr lang="sr-Latn-RS" dirty="0" err="1" smtClean="0"/>
              <a:t>Distilled</a:t>
            </a:r>
            <a:r>
              <a:rPr lang="sr-Latn-RS" dirty="0" smtClean="0"/>
              <a:t> </a:t>
            </a:r>
            <a:r>
              <a:rPr lang="sr-Latn-RS" dirty="0" err="1" smtClean="0"/>
              <a:t>water</a:t>
            </a:r>
            <a:r>
              <a:rPr lang="sr-Latn-RS" dirty="0" smtClean="0"/>
              <a:t>             0 HU</a:t>
            </a:r>
          </a:p>
          <a:p>
            <a:pPr lvl="1"/>
            <a:r>
              <a:rPr lang="sr-Latn-RS" dirty="0" err="1" smtClean="0"/>
              <a:t>Subdural</a:t>
            </a:r>
            <a:r>
              <a:rPr lang="sr-Latn-RS" dirty="0" smtClean="0"/>
              <a:t> </a:t>
            </a:r>
            <a:r>
              <a:rPr lang="sr-Latn-RS" dirty="0" err="1" smtClean="0"/>
              <a:t>hematoma</a:t>
            </a:r>
            <a:r>
              <a:rPr lang="sr-Latn-RS" dirty="0" smtClean="0"/>
              <a:t>  +75 to +100 HU</a:t>
            </a:r>
          </a:p>
          <a:p>
            <a:pPr lvl="1"/>
            <a:r>
              <a:rPr lang="sr-Latn-RS" dirty="0" smtClean="0"/>
              <a:t>Bone                              +300 to +1000 HU</a:t>
            </a:r>
          </a:p>
          <a:p>
            <a:pPr lvl="1"/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5525" y="2315973"/>
            <a:ext cx="2986475" cy="454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43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G</a:t>
            </a:r>
            <a:r>
              <a:rPr lang="en-US" dirty="0" err="1"/>
              <a:t>enerations</a:t>
            </a:r>
            <a:r>
              <a:rPr lang="en-US" dirty="0"/>
              <a:t> of CT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Sequential CT </a:t>
            </a:r>
            <a:r>
              <a:rPr lang="en-US" dirty="0"/>
              <a:t>also known as step-and-shoot </a:t>
            </a:r>
            <a:r>
              <a:rPr lang="en-US" dirty="0" smtClean="0"/>
              <a:t>CT</a:t>
            </a:r>
            <a:r>
              <a:rPr lang="sr-Latn-RS" dirty="0" smtClean="0"/>
              <a:t>, </a:t>
            </a:r>
            <a:r>
              <a:rPr lang="sr-Latn-RS" dirty="0" err="1" smtClean="0"/>
              <a:t>or</a:t>
            </a:r>
            <a:r>
              <a:rPr lang="sr-Latn-RS" dirty="0" smtClean="0"/>
              <a:t> </a:t>
            </a:r>
            <a:r>
              <a:rPr lang="sr-Latn-RS" b="1" dirty="0" err="1" smtClean="0"/>
              <a:t>axial</a:t>
            </a:r>
            <a:r>
              <a:rPr lang="sr-Latn-RS" b="1" dirty="0" smtClean="0"/>
              <a:t> CT</a:t>
            </a:r>
            <a:r>
              <a:rPr lang="en-US" b="1" dirty="0" smtClean="0"/>
              <a:t> </a:t>
            </a:r>
            <a:r>
              <a:rPr lang="en-US" dirty="0"/>
              <a:t>is a type of scanning method in which the CT table moves </a:t>
            </a:r>
            <a:r>
              <a:rPr lang="en-US" dirty="0" smtClean="0"/>
              <a:t>stepwise </a:t>
            </a:r>
            <a:endParaRPr lang="sr-Latn-RS" dirty="0" smtClean="0"/>
          </a:p>
          <a:p>
            <a:r>
              <a:rPr lang="en-US" dirty="0" smtClean="0"/>
              <a:t>The </a:t>
            </a:r>
            <a:r>
              <a:rPr lang="en-US" dirty="0"/>
              <a:t>table increments to a particular location and then stops which is followed by the X-ray tube rotation and acquisition of a </a:t>
            </a:r>
            <a:r>
              <a:rPr lang="en-US" dirty="0" smtClean="0"/>
              <a:t>slice </a:t>
            </a:r>
            <a:endParaRPr lang="sr-Latn-RS" dirty="0" smtClean="0"/>
          </a:p>
          <a:p>
            <a:r>
              <a:rPr lang="en-US" dirty="0" smtClean="0"/>
              <a:t>Then </a:t>
            </a:r>
            <a:r>
              <a:rPr lang="en-US" dirty="0"/>
              <a:t>the table increments again and another slice is </a:t>
            </a:r>
            <a:r>
              <a:rPr lang="en-US" dirty="0" smtClean="0"/>
              <a:t>taken </a:t>
            </a:r>
            <a:endParaRPr lang="sr-Latn-RS" dirty="0" smtClean="0"/>
          </a:p>
          <a:p>
            <a:r>
              <a:rPr lang="en-US" dirty="0" smtClean="0"/>
              <a:t>The </a:t>
            </a:r>
            <a:r>
              <a:rPr lang="en-US" dirty="0"/>
              <a:t>table has to make a stop in taking </a:t>
            </a:r>
            <a:r>
              <a:rPr lang="en-US" dirty="0" smtClean="0"/>
              <a:t>slices </a:t>
            </a:r>
            <a:endParaRPr lang="sr-Latn-RS" dirty="0" smtClean="0"/>
          </a:p>
          <a:p>
            <a:r>
              <a:rPr lang="en-US" dirty="0" smtClean="0"/>
              <a:t>This </a:t>
            </a:r>
            <a:r>
              <a:rPr lang="en-US" dirty="0"/>
              <a:t>results in an increased time of </a:t>
            </a:r>
            <a:r>
              <a:rPr lang="en-US" dirty="0" smtClean="0"/>
              <a:t>scanning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596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Medical </a:t>
            </a:r>
            <a:r>
              <a:rPr lang="sr-Latn-RS" dirty="0" err="1" smtClean="0"/>
              <a:t>imaging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D</a:t>
            </a:r>
            <a:r>
              <a:rPr lang="en-US" dirty="0" err="1" smtClean="0"/>
              <a:t>evices</a:t>
            </a:r>
            <a:r>
              <a:rPr lang="en-US" dirty="0" smtClean="0"/>
              <a:t> that perform medical imaging</a:t>
            </a:r>
            <a:endParaRPr lang="sr-Latn-RS" dirty="0" smtClean="0"/>
          </a:p>
          <a:p>
            <a:pPr lvl="1"/>
            <a:r>
              <a:rPr lang="sr-Latn-RS" dirty="0"/>
              <a:t>R</a:t>
            </a:r>
            <a:r>
              <a:rPr lang="en-US" dirty="0" err="1" smtClean="0"/>
              <a:t>adiography</a:t>
            </a:r>
            <a:r>
              <a:rPr lang="sr-Latn-RS" dirty="0" smtClean="0"/>
              <a:t> (p</a:t>
            </a:r>
            <a:r>
              <a:rPr lang="en-US" dirty="0" err="1" smtClean="0"/>
              <a:t>rojection</a:t>
            </a:r>
            <a:r>
              <a:rPr lang="en-US" dirty="0" smtClean="0"/>
              <a:t> </a:t>
            </a:r>
            <a:r>
              <a:rPr lang="en-US" dirty="0"/>
              <a:t>radiography and </a:t>
            </a:r>
            <a:r>
              <a:rPr lang="en-US" dirty="0" smtClean="0"/>
              <a:t>fluoroscopy</a:t>
            </a:r>
            <a:r>
              <a:rPr lang="sr-Latn-RS" dirty="0" smtClean="0"/>
              <a:t>)</a:t>
            </a:r>
          </a:p>
          <a:p>
            <a:pPr lvl="1"/>
            <a:r>
              <a:rPr lang="sr-Latn-RS" dirty="0" err="1" smtClean="0"/>
              <a:t>Ultrasound</a:t>
            </a:r>
            <a:endParaRPr lang="sr-Latn-RS" dirty="0" smtClean="0"/>
          </a:p>
          <a:p>
            <a:pPr lvl="1"/>
            <a:r>
              <a:rPr lang="sr-Latn-RS" dirty="0" err="1" smtClean="0"/>
              <a:t>Computed</a:t>
            </a:r>
            <a:r>
              <a:rPr lang="sr-Latn-RS" dirty="0" smtClean="0"/>
              <a:t> </a:t>
            </a:r>
            <a:r>
              <a:rPr lang="sr-Latn-RS" dirty="0" err="1" smtClean="0"/>
              <a:t>tomography</a:t>
            </a:r>
            <a:endParaRPr lang="sr-Latn-RS" dirty="0" smtClean="0"/>
          </a:p>
          <a:p>
            <a:pPr lvl="1"/>
            <a:r>
              <a:rPr lang="sr-Latn-RS" dirty="0" err="1" smtClean="0"/>
              <a:t>Magnetic</a:t>
            </a:r>
            <a:r>
              <a:rPr lang="sr-Latn-RS" dirty="0" smtClean="0"/>
              <a:t> </a:t>
            </a:r>
            <a:r>
              <a:rPr lang="sr-Latn-RS" dirty="0" err="1" smtClean="0"/>
              <a:t>resonance</a:t>
            </a:r>
            <a:r>
              <a:rPr lang="sr-Latn-RS" dirty="0" smtClean="0"/>
              <a:t> </a:t>
            </a:r>
            <a:r>
              <a:rPr lang="sr-Latn-RS" dirty="0" err="1" smtClean="0"/>
              <a:t>imaging</a:t>
            </a:r>
            <a:endParaRPr lang="sr-Latn-RS" dirty="0" smtClean="0"/>
          </a:p>
          <a:p>
            <a:pPr lvl="1"/>
            <a:r>
              <a:rPr lang="sr-Latn-RS" dirty="0" err="1" smtClean="0"/>
              <a:t>Gamma</a:t>
            </a:r>
            <a:r>
              <a:rPr lang="sr-Latn-RS" dirty="0" smtClean="0"/>
              <a:t> </a:t>
            </a:r>
            <a:r>
              <a:rPr lang="sr-Latn-RS" dirty="0" err="1" smtClean="0"/>
              <a:t>cameras</a:t>
            </a:r>
            <a:endParaRPr lang="sr-Latn-RS" dirty="0"/>
          </a:p>
          <a:p>
            <a:pPr lvl="1"/>
            <a:r>
              <a:rPr lang="sr-Latn-RS" dirty="0" smtClean="0"/>
              <a:t>PET</a:t>
            </a:r>
          </a:p>
          <a:p>
            <a:pPr lvl="1"/>
            <a:r>
              <a:rPr lang="sr-Latn-RS" dirty="0" smtClean="0"/>
              <a:t>SPECT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3348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Seqential</a:t>
            </a:r>
            <a:r>
              <a:rPr lang="sr-Latn-RS" dirty="0" smtClean="0"/>
              <a:t> CT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62411" y="1"/>
            <a:ext cx="55362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067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G</a:t>
            </a:r>
            <a:r>
              <a:rPr lang="en-US" dirty="0" err="1" smtClean="0"/>
              <a:t>enerations</a:t>
            </a:r>
            <a:r>
              <a:rPr lang="en-US" dirty="0" smtClean="0"/>
              <a:t> </a:t>
            </a:r>
            <a:r>
              <a:rPr lang="en-US" dirty="0"/>
              <a:t>of CT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b="1" dirty="0" err="1" smtClean="0"/>
              <a:t>Helic</a:t>
            </a:r>
            <a:r>
              <a:rPr lang="en-US" b="1" dirty="0" smtClean="0"/>
              <a:t>al </a:t>
            </a:r>
            <a:r>
              <a:rPr lang="en-US" b="1" dirty="0"/>
              <a:t>CT </a:t>
            </a:r>
            <a:r>
              <a:rPr lang="en-US" dirty="0"/>
              <a:t>(simultaneously with the rotation of the tube-detector system, the table for the patient moves as well</a:t>
            </a:r>
            <a:r>
              <a:rPr lang="en-US" dirty="0" smtClean="0"/>
              <a:t>)</a:t>
            </a:r>
            <a:endParaRPr lang="sr-Latn-RS" dirty="0" smtClean="0"/>
          </a:p>
          <a:p>
            <a:r>
              <a:rPr lang="en-US" dirty="0"/>
              <a:t>Spinning tube, commonly called spiral CT, or helical CT, is an imaging technique in which an entire X-ray tube is spun around the central axis of the area being </a:t>
            </a:r>
            <a:r>
              <a:rPr lang="en-US" dirty="0" smtClean="0"/>
              <a:t>scanned </a:t>
            </a:r>
            <a:endParaRPr lang="sr-Latn-RS" dirty="0" smtClean="0"/>
          </a:p>
          <a:p>
            <a:r>
              <a:rPr lang="en-US" dirty="0" smtClean="0"/>
              <a:t>The </a:t>
            </a:r>
            <a:r>
              <a:rPr lang="en-US" dirty="0"/>
              <a:t>main limitation of this type of CT is the bulk and inertia of the equipment (X-ray tube assembly and detector array on the opposite side of the circle) which limits the speed at which the equipment can </a:t>
            </a:r>
            <a:r>
              <a:rPr lang="en-US" dirty="0" smtClean="0"/>
              <a:t>spin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3130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G</a:t>
            </a:r>
            <a:r>
              <a:rPr lang="en-US" dirty="0" err="1"/>
              <a:t>enerations</a:t>
            </a:r>
            <a:r>
              <a:rPr lang="en-US" dirty="0"/>
              <a:t> of CT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Multidetector</a:t>
            </a:r>
            <a:r>
              <a:rPr lang="en-US" dirty="0"/>
              <a:t> row CT (</a:t>
            </a:r>
            <a:r>
              <a:rPr lang="en-US" b="1" dirty="0"/>
              <a:t>MDCT</a:t>
            </a:r>
            <a:r>
              <a:rPr lang="en-US" dirty="0"/>
              <a:t>) is the </a:t>
            </a:r>
            <a:r>
              <a:rPr lang="sr-Latn-RS" dirty="0" err="1" smtClean="0"/>
              <a:t>newer</a:t>
            </a:r>
            <a:r>
              <a:rPr lang="en-US" dirty="0" smtClean="0"/>
              <a:t> </a:t>
            </a:r>
            <a:r>
              <a:rPr lang="en-US" dirty="0"/>
              <a:t>advancement in CT </a:t>
            </a:r>
            <a:r>
              <a:rPr lang="en-US" dirty="0" smtClean="0"/>
              <a:t>technology </a:t>
            </a:r>
            <a:endParaRPr lang="sr-Latn-RS" dirty="0" smtClean="0"/>
          </a:p>
          <a:p>
            <a:r>
              <a:rPr lang="en-US" dirty="0" smtClean="0"/>
              <a:t>The </a:t>
            </a:r>
            <a:r>
              <a:rPr lang="en-US" dirty="0"/>
              <a:t>use of multiple detector rows allows faster scanning and thinner </a:t>
            </a:r>
            <a:r>
              <a:rPr lang="en-US" dirty="0" smtClean="0"/>
              <a:t>collimation </a:t>
            </a:r>
            <a:endParaRPr lang="sr-Latn-RS" dirty="0" smtClean="0"/>
          </a:p>
          <a:p>
            <a:r>
              <a:rPr lang="en-US" dirty="0" smtClean="0"/>
              <a:t>These </a:t>
            </a:r>
            <a:r>
              <a:rPr lang="en-US" dirty="0"/>
              <a:t>improvements allow routine scans to be performed </a:t>
            </a:r>
            <a:r>
              <a:rPr lang="en-US" dirty="0" smtClean="0"/>
              <a:t>faster</a:t>
            </a:r>
            <a:endParaRPr lang="sr-Latn-RS" dirty="0" smtClean="0"/>
          </a:p>
          <a:p>
            <a:r>
              <a:rPr lang="en-US" dirty="0"/>
              <a:t>MDCT enables CT angiography or virtual endoscopy</a:t>
            </a:r>
          </a:p>
        </p:txBody>
      </p:sp>
    </p:spTree>
    <p:extLst>
      <p:ext uri="{BB962C8B-B14F-4D97-AF65-F5344CB8AC3E}">
        <p14:creationId xmlns:p14="http://schemas.microsoft.com/office/powerpoint/2010/main" val="24565267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reconstructions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Possibility of better topographical </a:t>
            </a:r>
            <a:r>
              <a:rPr lang="en-US" dirty="0" smtClean="0"/>
              <a:t>orientation</a:t>
            </a:r>
            <a:endParaRPr lang="sr-Latn-RS" dirty="0" smtClean="0"/>
          </a:p>
          <a:p>
            <a:r>
              <a:rPr lang="sr-Latn-RS" dirty="0" err="1" smtClean="0"/>
              <a:t>M</a:t>
            </a:r>
            <a:r>
              <a:rPr lang="en-US" dirty="0" err="1" smtClean="0"/>
              <a:t>ultiplanar</a:t>
            </a:r>
            <a:r>
              <a:rPr lang="en-US" dirty="0" smtClean="0"/>
              <a:t> reconstructions</a:t>
            </a:r>
            <a:r>
              <a:rPr lang="sr-Latn-RS" dirty="0" smtClean="0"/>
              <a:t> (</a:t>
            </a:r>
            <a:r>
              <a:rPr lang="sr-Latn-RS" dirty="0" err="1" smtClean="0"/>
              <a:t>axial</a:t>
            </a:r>
            <a:r>
              <a:rPr lang="sr-Latn-RS" dirty="0" smtClean="0"/>
              <a:t>, </a:t>
            </a:r>
            <a:r>
              <a:rPr lang="sr-Latn-RS" dirty="0" err="1" smtClean="0"/>
              <a:t>sagital</a:t>
            </a:r>
            <a:r>
              <a:rPr lang="sr-Latn-RS" dirty="0" smtClean="0"/>
              <a:t>, </a:t>
            </a:r>
            <a:r>
              <a:rPr lang="sr-Latn-RS" dirty="0" err="1" smtClean="0"/>
              <a:t>coronal</a:t>
            </a:r>
            <a:r>
              <a:rPr lang="sr-Latn-RS" dirty="0" smtClean="0"/>
              <a:t>)</a:t>
            </a:r>
          </a:p>
          <a:p>
            <a:r>
              <a:rPr lang="sr-Latn-RS" dirty="0" smtClean="0"/>
              <a:t>3D (</a:t>
            </a:r>
            <a:r>
              <a:rPr lang="sr-Latn-RS" dirty="0" err="1" smtClean="0"/>
              <a:t>three-dimensional</a:t>
            </a:r>
            <a:r>
              <a:rPr lang="sr-Latn-RS" dirty="0" smtClean="0"/>
              <a:t> </a:t>
            </a:r>
            <a:r>
              <a:rPr lang="sr-Latn-RS" dirty="0" err="1" smtClean="0"/>
              <a:t>reconstruction</a:t>
            </a:r>
            <a:r>
              <a:rPr lang="sr-Latn-RS" dirty="0" smtClean="0"/>
              <a:t>)</a:t>
            </a:r>
          </a:p>
          <a:p>
            <a:r>
              <a:rPr lang="sr-Latn-RS" dirty="0" smtClean="0"/>
              <a:t>MIP (</a:t>
            </a:r>
            <a:r>
              <a:rPr lang="sr-Latn-RS" dirty="0" err="1" smtClean="0"/>
              <a:t>maximum</a:t>
            </a:r>
            <a:r>
              <a:rPr lang="sr-Latn-RS" dirty="0" smtClean="0"/>
              <a:t> </a:t>
            </a:r>
            <a:r>
              <a:rPr lang="sr-Latn-RS" dirty="0" err="1" smtClean="0"/>
              <a:t>intensity</a:t>
            </a:r>
            <a:r>
              <a:rPr lang="sr-Latn-RS" dirty="0" smtClean="0"/>
              <a:t> </a:t>
            </a:r>
            <a:r>
              <a:rPr lang="sr-Latn-RS" dirty="0" err="1" smtClean="0"/>
              <a:t>projection</a:t>
            </a:r>
            <a:r>
              <a:rPr lang="sr-Latn-R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8146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Contrast</a:t>
            </a:r>
            <a:r>
              <a:rPr lang="sr-Latn-RS" dirty="0" smtClean="0"/>
              <a:t> 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Contrast CT, or contrast enhanced computed tomography (CECT), is X-ray computed tomography (CT) using </a:t>
            </a:r>
            <a:r>
              <a:rPr lang="en-US" dirty="0" err="1" smtClean="0"/>
              <a:t>radiocontrast</a:t>
            </a:r>
            <a:r>
              <a:rPr lang="en-US" dirty="0" smtClean="0"/>
              <a:t> </a:t>
            </a:r>
            <a:endParaRPr lang="sr-Latn-RS" dirty="0" smtClean="0"/>
          </a:p>
          <a:p>
            <a:r>
              <a:rPr lang="en-US" dirty="0" err="1" smtClean="0"/>
              <a:t>Radiocontrasts</a:t>
            </a:r>
            <a:r>
              <a:rPr lang="en-US" dirty="0" smtClean="0"/>
              <a:t> </a:t>
            </a:r>
            <a:r>
              <a:rPr lang="en-US" dirty="0"/>
              <a:t>for X-ray CT are generally iodine-based </a:t>
            </a:r>
            <a:r>
              <a:rPr lang="en-US" dirty="0" smtClean="0"/>
              <a:t>types </a:t>
            </a:r>
            <a:endParaRPr lang="sr-Latn-RS" dirty="0" smtClean="0"/>
          </a:p>
          <a:p>
            <a:r>
              <a:rPr lang="en-US" dirty="0" smtClean="0"/>
              <a:t>This </a:t>
            </a:r>
            <a:r>
              <a:rPr lang="en-US" dirty="0"/>
              <a:t>is useful to highlight structures such as blood vessels that otherwise would be difficult to delineate from their </a:t>
            </a:r>
            <a:r>
              <a:rPr lang="en-US" dirty="0" smtClean="0"/>
              <a:t>surroundings</a:t>
            </a:r>
            <a:endParaRPr lang="sr-Latn-RS" dirty="0" smtClean="0"/>
          </a:p>
          <a:p>
            <a:r>
              <a:rPr lang="en-US" dirty="0" smtClean="0"/>
              <a:t>Using </a:t>
            </a:r>
            <a:r>
              <a:rPr lang="en-US" dirty="0"/>
              <a:t>contrast material can also help to obtain functional information about </a:t>
            </a:r>
            <a:r>
              <a:rPr lang="en-US" dirty="0" smtClean="0"/>
              <a:t>tissues </a:t>
            </a:r>
            <a:endParaRPr lang="sr-Latn-RS" dirty="0" smtClean="0"/>
          </a:p>
          <a:p>
            <a:r>
              <a:rPr lang="en-US" dirty="0" smtClean="0"/>
              <a:t>Often</a:t>
            </a:r>
            <a:r>
              <a:rPr lang="en-US" dirty="0"/>
              <a:t>, images are taken both with and without </a:t>
            </a:r>
            <a:r>
              <a:rPr lang="en-US" dirty="0" err="1" smtClean="0"/>
              <a:t>radiocontrast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4937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CT </a:t>
            </a:r>
            <a:r>
              <a:rPr lang="sr-Latn-RS" dirty="0" err="1" smtClean="0"/>
              <a:t>of</a:t>
            </a:r>
            <a:r>
              <a:rPr lang="sr-Latn-RS" dirty="0" smtClean="0"/>
              <a:t> </a:t>
            </a:r>
            <a:r>
              <a:rPr lang="sr-Latn-RS" dirty="0" err="1" smtClean="0"/>
              <a:t>the</a:t>
            </a:r>
            <a:r>
              <a:rPr lang="sr-Latn-RS" dirty="0" smtClean="0"/>
              <a:t> </a:t>
            </a:r>
            <a:r>
              <a:rPr lang="sr-Latn-RS" dirty="0" err="1" smtClean="0"/>
              <a:t>brain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2093" y="1819840"/>
            <a:ext cx="3367644" cy="44281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222" y="1819839"/>
            <a:ext cx="3634027" cy="4492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972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CT </a:t>
            </a:r>
            <a:r>
              <a:rPr lang="sr-Latn-RS" dirty="0" err="1" smtClean="0"/>
              <a:t>of</a:t>
            </a:r>
            <a:r>
              <a:rPr lang="sr-Latn-RS" dirty="0" smtClean="0"/>
              <a:t> </a:t>
            </a:r>
            <a:r>
              <a:rPr lang="sr-Latn-RS" dirty="0" err="1" smtClean="0"/>
              <a:t>the</a:t>
            </a:r>
            <a:r>
              <a:rPr lang="sr-Latn-RS" dirty="0" smtClean="0"/>
              <a:t> abdomen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8543" y="1690688"/>
            <a:ext cx="5313754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366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3D </a:t>
            </a:r>
            <a:r>
              <a:rPr lang="sr-Latn-RS" dirty="0" err="1" smtClean="0"/>
              <a:t>reconstuction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pPr marL="0" indent="0">
              <a:buNone/>
            </a:pPr>
            <a:r>
              <a:rPr lang="sr-Latn-RS" dirty="0" smtClean="0"/>
              <a:t>                      </a:t>
            </a:r>
            <a:r>
              <a:rPr lang="sr-Latn-RS" dirty="0" err="1" smtClean="0"/>
              <a:t>pelvis</a:t>
            </a:r>
            <a:r>
              <a:rPr lang="sr-Latn-RS" dirty="0" smtClean="0"/>
              <a:t>                                         </a:t>
            </a:r>
            <a:r>
              <a:rPr lang="sr-Latn-RS" dirty="0" err="1" smtClean="0"/>
              <a:t>temporomandibular</a:t>
            </a:r>
            <a:r>
              <a:rPr lang="sr-Latn-RS" dirty="0" smtClean="0"/>
              <a:t> </a:t>
            </a:r>
            <a:r>
              <a:rPr lang="sr-Latn-RS" dirty="0" err="1"/>
              <a:t>joint</a:t>
            </a:r>
            <a:endParaRPr lang="sr-Latn-R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849" y="2949146"/>
            <a:ext cx="4917248" cy="35010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1382" y="2949146"/>
            <a:ext cx="4219902" cy="350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417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CECT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/>
              <a:t>                  aorta</a:t>
            </a:r>
          </a:p>
          <a:p>
            <a:pPr marL="0" indent="0">
              <a:buNone/>
            </a:pPr>
            <a:r>
              <a:rPr lang="sr-Latn-RS" dirty="0" smtClean="0"/>
              <a:t>                                                                               </a:t>
            </a:r>
            <a:r>
              <a:rPr lang="sr-Latn-RS" dirty="0" err="1" smtClean="0"/>
              <a:t>pulmonary</a:t>
            </a:r>
            <a:r>
              <a:rPr lang="sr-Latn-RS" dirty="0" smtClean="0"/>
              <a:t> </a:t>
            </a:r>
            <a:r>
              <a:rPr lang="sr-Latn-RS" dirty="0" err="1" smtClean="0"/>
              <a:t>artery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16" y="2371065"/>
            <a:ext cx="3925230" cy="38814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3423" y="2834755"/>
            <a:ext cx="4233388" cy="352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7482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27005"/>
          </a:xfrm>
        </p:spPr>
        <p:txBody>
          <a:bodyPr/>
          <a:lstStyle/>
          <a:p>
            <a:pPr algn="ctr"/>
            <a:r>
              <a:rPr lang="sr-Latn-RS" dirty="0" smtClean="0"/>
              <a:t>MAGNETIC RESONANCE IMAGING (MRI)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87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X-</a:t>
            </a:r>
            <a:r>
              <a:rPr lang="sr-Latn-RS" dirty="0" err="1" smtClean="0"/>
              <a:t>ray</a:t>
            </a:r>
            <a:r>
              <a:rPr lang="sr-Latn-RS" dirty="0" smtClean="0"/>
              <a:t>: </a:t>
            </a:r>
            <a:r>
              <a:rPr lang="sr-Latn-RS" dirty="0" err="1" smtClean="0"/>
              <a:t>what</a:t>
            </a:r>
            <a:r>
              <a:rPr lang="sr-Latn-RS" dirty="0" smtClean="0"/>
              <a:t> is </a:t>
            </a:r>
            <a:r>
              <a:rPr lang="sr-Latn-RS" dirty="0" err="1" smtClean="0"/>
              <a:t>this</a:t>
            </a:r>
            <a:r>
              <a:rPr lang="sr-Latn-R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X-</a:t>
            </a:r>
            <a:r>
              <a:rPr lang="sr-Latn-RS" dirty="0" err="1" smtClean="0"/>
              <a:t>rays</a:t>
            </a:r>
            <a:r>
              <a:rPr lang="sr-Latn-RS" dirty="0" smtClean="0"/>
              <a:t> are a </a:t>
            </a:r>
            <a:r>
              <a:rPr lang="sr-Latn-RS" dirty="0" err="1" smtClean="0"/>
              <a:t>form</a:t>
            </a:r>
            <a:r>
              <a:rPr lang="sr-Latn-RS" dirty="0" smtClean="0"/>
              <a:t> </a:t>
            </a:r>
            <a:r>
              <a:rPr lang="sr-Latn-RS" dirty="0" err="1" smtClean="0"/>
              <a:t>of</a:t>
            </a:r>
            <a:r>
              <a:rPr lang="sr-Latn-RS" dirty="0" smtClean="0"/>
              <a:t> </a:t>
            </a:r>
            <a:r>
              <a:rPr lang="sr-Latn-RS" dirty="0" err="1" smtClean="0"/>
              <a:t>electromagnetic</a:t>
            </a:r>
            <a:r>
              <a:rPr lang="sr-Latn-RS" dirty="0" smtClean="0"/>
              <a:t> </a:t>
            </a:r>
            <a:r>
              <a:rPr lang="sr-Latn-RS" dirty="0" err="1" smtClean="0"/>
              <a:t>energy</a:t>
            </a:r>
            <a:r>
              <a:rPr lang="sr-Latn-RS" dirty="0" smtClean="0"/>
              <a:t> </a:t>
            </a:r>
            <a:r>
              <a:rPr lang="sr-Latn-RS" dirty="0" err="1" smtClean="0"/>
              <a:t>formed</a:t>
            </a:r>
            <a:r>
              <a:rPr lang="sr-Latn-RS" dirty="0" smtClean="0"/>
              <a:t> </a:t>
            </a:r>
            <a:r>
              <a:rPr lang="sr-Latn-RS" dirty="0" err="1" smtClean="0"/>
              <a:t>when</a:t>
            </a:r>
            <a:r>
              <a:rPr lang="sr-Latn-RS" dirty="0" smtClean="0"/>
              <a:t> </a:t>
            </a:r>
            <a:r>
              <a:rPr lang="sr-Latn-RS" dirty="0" err="1" smtClean="0"/>
              <a:t>high-speed</a:t>
            </a:r>
            <a:r>
              <a:rPr lang="sr-Latn-RS" dirty="0" smtClean="0"/>
              <a:t> </a:t>
            </a:r>
            <a:r>
              <a:rPr lang="sr-Latn-RS" dirty="0" err="1" smtClean="0"/>
              <a:t>electrons</a:t>
            </a:r>
            <a:r>
              <a:rPr lang="sr-Latn-RS" dirty="0" smtClean="0"/>
              <a:t> </a:t>
            </a:r>
            <a:r>
              <a:rPr lang="sr-Latn-RS" dirty="0" err="1" smtClean="0"/>
              <a:t>bombard</a:t>
            </a:r>
            <a:r>
              <a:rPr lang="sr-Latn-RS" dirty="0" smtClean="0"/>
              <a:t> a tungsten anode </a:t>
            </a:r>
            <a:r>
              <a:rPr lang="sr-Latn-RS" dirty="0" err="1" smtClean="0"/>
              <a:t>target</a:t>
            </a:r>
            <a:endParaRPr lang="sr-Latn-RS" dirty="0" smtClean="0"/>
          </a:p>
          <a:p>
            <a:r>
              <a:rPr lang="sr-Latn-RS" dirty="0" err="1" smtClean="0"/>
              <a:t>Like</a:t>
            </a:r>
            <a:r>
              <a:rPr lang="sr-Latn-RS" dirty="0" smtClean="0"/>
              <a:t> </a:t>
            </a:r>
            <a:r>
              <a:rPr lang="sr-Latn-RS" dirty="0" err="1" smtClean="0"/>
              <a:t>light</a:t>
            </a:r>
            <a:r>
              <a:rPr lang="sr-Latn-RS" dirty="0" smtClean="0"/>
              <a:t> </a:t>
            </a:r>
            <a:r>
              <a:rPr lang="sr-Latn-RS" dirty="0" err="1" smtClean="0"/>
              <a:t>energy</a:t>
            </a:r>
            <a:r>
              <a:rPr lang="sr-Latn-RS" dirty="0" smtClean="0"/>
              <a:t>, </a:t>
            </a:r>
            <a:r>
              <a:rPr lang="sr-Latn-RS" dirty="0" err="1" smtClean="0"/>
              <a:t>these</a:t>
            </a:r>
            <a:r>
              <a:rPr lang="sr-Latn-RS" dirty="0" smtClean="0"/>
              <a:t> </a:t>
            </a:r>
            <a:r>
              <a:rPr lang="sr-Latn-RS" dirty="0" err="1" smtClean="0"/>
              <a:t>useful</a:t>
            </a:r>
            <a:r>
              <a:rPr lang="sr-Latn-RS" dirty="0" smtClean="0"/>
              <a:t> </a:t>
            </a:r>
            <a:r>
              <a:rPr lang="sr-Latn-RS" dirty="0" err="1" smtClean="0"/>
              <a:t>rays</a:t>
            </a:r>
            <a:r>
              <a:rPr lang="sr-Latn-RS" dirty="0" smtClean="0"/>
              <a:t> </a:t>
            </a:r>
            <a:r>
              <a:rPr lang="sr-Latn-RS" dirty="0" err="1" smtClean="0"/>
              <a:t>have</a:t>
            </a:r>
            <a:r>
              <a:rPr lang="sr-Latn-RS" dirty="0" smtClean="0"/>
              <a:t> </a:t>
            </a:r>
            <a:r>
              <a:rPr lang="sr-Latn-RS" dirty="0" err="1" smtClean="0"/>
              <a:t>properties</a:t>
            </a:r>
            <a:r>
              <a:rPr lang="sr-Latn-RS" dirty="0" smtClean="0"/>
              <a:t> </a:t>
            </a:r>
            <a:r>
              <a:rPr lang="sr-Latn-RS" dirty="0" err="1" smtClean="0"/>
              <a:t>of</a:t>
            </a:r>
            <a:r>
              <a:rPr lang="sr-Latn-RS" dirty="0" smtClean="0"/>
              <a:t> </a:t>
            </a:r>
            <a:r>
              <a:rPr lang="sr-Latn-RS" dirty="0" err="1" smtClean="0"/>
              <a:t>waves</a:t>
            </a:r>
            <a:r>
              <a:rPr lang="sr-Latn-RS" dirty="0" smtClean="0"/>
              <a:t> </a:t>
            </a:r>
            <a:r>
              <a:rPr lang="sr-Latn-RS" dirty="0" err="1" smtClean="0"/>
              <a:t>and</a:t>
            </a:r>
            <a:r>
              <a:rPr lang="sr-Latn-RS" dirty="0" smtClean="0"/>
              <a:t> </a:t>
            </a:r>
            <a:r>
              <a:rPr lang="sr-Latn-RS" dirty="0" err="1" smtClean="0"/>
              <a:t>particles</a:t>
            </a:r>
            <a:endParaRPr lang="sr-Latn-RS" dirty="0" smtClean="0"/>
          </a:p>
          <a:p>
            <a:r>
              <a:rPr lang="sr-Latn-RS" dirty="0" err="1" smtClean="0"/>
              <a:t>However</a:t>
            </a:r>
            <a:r>
              <a:rPr lang="sr-Latn-RS" dirty="0" smtClean="0"/>
              <a:t>, X-</a:t>
            </a:r>
            <a:r>
              <a:rPr lang="sr-Latn-RS" dirty="0" err="1" smtClean="0"/>
              <a:t>rays</a:t>
            </a:r>
            <a:r>
              <a:rPr lang="sr-Latn-RS" dirty="0" smtClean="0"/>
              <a:t> </a:t>
            </a:r>
            <a:r>
              <a:rPr lang="sr-Latn-RS" dirty="0" err="1" smtClean="0"/>
              <a:t>have</a:t>
            </a:r>
            <a:r>
              <a:rPr lang="sr-Latn-RS" dirty="0" smtClean="0"/>
              <a:t> a </a:t>
            </a:r>
            <a:r>
              <a:rPr lang="sr-Latn-RS" dirty="0" err="1" smtClean="0"/>
              <a:t>much</a:t>
            </a:r>
            <a:r>
              <a:rPr lang="sr-Latn-RS" dirty="0" smtClean="0"/>
              <a:t> </a:t>
            </a:r>
            <a:r>
              <a:rPr lang="sr-Latn-RS" dirty="0" err="1" smtClean="0"/>
              <a:t>shorter</a:t>
            </a:r>
            <a:r>
              <a:rPr lang="sr-Latn-RS" dirty="0" smtClean="0"/>
              <a:t> </a:t>
            </a:r>
            <a:r>
              <a:rPr lang="sr-Latn-RS" dirty="0" err="1" smtClean="0"/>
              <a:t>wavelength</a:t>
            </a:r>
            <a:r>
              <a:rPr lang="sr-Latn-RS" dirty="0" smtClean="0"/>
              <a:t> </a:t>
            </a:r>
            <a:r>
              <a:rPr lang="sr-Latn-RS" dirty="0" err="1" smtClean="0"/>
              <a:t>than</a:t>
            </a:r>
            <a:r>
              <a:rPr lang="sr-Latn-RS" dirty="0" smtClean="0"/>
              <a:t> </a:t>
            </a:r>
            <a:r>
              <a:rPr lang="sr-Latn-RS" dirty="0" err="1" smtClean="0"/>
              <a:t>visible</a:t>
            </a:r>
            <a:r>
              <a:rPr lang="sr-Latn-RS" dirty="0" smtClean="0"/>
              <a:t> </a:t>
            </a:r>
            <a:r>
              <a:rPr lang="sr-Latn-RS" dirty="0" err="1" smtClean="0"/>
              <a:t>light</a:t>
            </a:r>
            <a:r>
              <a:rPr lang="sr-Latn-RS" dirty="0" smtClean="0"/>
              <a:t>, </a:t>
            </a:r>
            <a:r>
              <a:rPr lang="sr-Latn-RS" dirty="0" err="1" smtClean="0"/>
              <a:t>allowing</a:t>
            </a:r>
            <a:r>
              <a:rPr lang="sr-Latn-RS" dirty="0" smtClean="0"/>
              <a:t> </a:t>
            </a:r>
            <a:r>
              <a:rPr lang="sr-Latn-RS" dirty="0" err="1" smtClean="0"/>
              <a:t>tham</a:t>
            </a:r>
            <a:r>
              <a:rPr lang="sr-Latn-RS" dirty="0" smtClean="0"/>
              <a:t> to </a:t>
            </a:r>
            <a:r>
              <a:rPr lang="sr-Latn-RS" dirty="0" err="1" smtClean="0"/>
              <a:t>penetrate</a:t>
            </a:r>
            <a:r>
              <a:rPr lang="sr-Latn-RS" dirty="0" smtClean="0"/>
              <a:t> </a:t>
            </a:r>
            <a:r>
              <a:rPr lang="sr-Latn-RS" dirty="0" err="1" smtClean="0"/>
              <a:t>matter</a:t>
            </a:r>
            <a:endParaRPr lang="sr-Latn-RS" dirty="0" smtClean="0"/>
          </a:p>
          <a:p>
            <a:r>
              <a:rPr lang="en-US" dirty="0" smtClean="0"/>
              <a:t>Most X-rays have a wavelength ranging from 10 nanometers to 10 </a:t>
            </a:r>
            <a:r>
              <a:rPr lang="en-US" dirty="0" err="1" smtClean="0"/>
              <a:t>picometers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9244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Magnetic resonance imaging (MRI) is a medical imaging technique used in radiology to form pictures of the anatomy and the physiological processes of the </a:t>
            </a:r>
            <a:r>
              <a:rPr lang="en-US" dirty="0" smtClean="0"/>
              <a:t>body </a:t>
            </a:r>
            <a:endParaRPr lang="sr-Latn-RS" dirty="0" smtClean="0"/>
          </a:p>
          <a:p>
            <a:r>
              <a:rPr lang="en-US" dirty="0" smtClean="0"/>
              <a:t>MRI </a:t>
            </a:r>
            <a:r>
              <a:rPr lang="en-US" dirty="0"/>
              <a:t>scanners use strong magnetic fields, magnetic field gradients, and radio waves to generate images of the organs in the </a:t>
            </a:r>
            <a:r>
              <a:rPr lang="en-US" dirty="0" smtClean="0"/>
              <a:t>body </a:t>
            </a:r>
            <a:endParaRPr lang="sr-Latn-RS" dirty="0" smtClean="0"/>
          </a:p>
          <a:p>
            <a:r>
              <a:rPr lang="en-US" dirty="0" smtClean="0"/>
              <a:t>MRI </a:t>
            </a:r>
            <a:r>
              <a:rPr lang="en-US" dirty="0"/>
              <a:t>does not involve X-rays or the use of ionizing radiation, which distinguishes it from computed tomography (CT) and positron emission tomography (PET) </a:t>
            </a:r>
            <a:r>
              <a:rPr lang="en-US" dirty="0" smtClean="0"/>
              <a:t>scans </a:t>
            </a:r>
            <a:endParaRPr lang="sr-Latn-RS" dirty="0" smtClean="0"/>
          </a:p>
          <a:p>
            <a:r>
              <a:rPr lang="en-US" dirty="0" smtClean="0"/>
              <a:t>MRI </a:t>
            </a:r>
            <a:r>
              <a:rPr lang="en-US" dirty="0"/>
              <a:t>is a medical application of nuclear magnetic resonance (NMR) which can also be used for imaging in other NMR applications, such as NMR </a:t>
            </a:r>
            <a:r>
              <a:rPr lang="en-US" dirty="0" smtClean="0"/>
              <a:t>spectroscopy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5094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MRI is widely used in hospitals and clinics for medical diagnosis, staging and follow-up of </a:t>
            </a:r>
            <a:r>
              <a:rPr lang="en-US" dirty="0" smtClean="0"/>
              <a:t>disease </a:t>
            </a:r>
            <a:endParaRPr lang="sr-Latn-RS" dirty="0" smtClean="0"/>
          </a:p>
          <a:p>
            <a:r>
              <a:rPr lang="en-US" dirty="0" smtClean="0"/>
              <a:t>Compared </a:t>
            </a:r>
            <a:r>
              <a:rPr lang="en-US" dirty="0"/>
              <a:t>to CT, MRI provides better contrast in images of soft tissues, e.g. in the brain or </a:t>
            </a:r>
            <a:r>
              <a:rPr lang="en-US" dirty="0" smtClean="0"/>
              <a:t>abdomen </a:t>
            </a:r>
            <a:endParaRPr lang="sr-Latn-RS" dirty="0" smtClean="0"/>
          </a:p>
          <a:p>
            <a:r>
              <a:rPr lang="en-US" dirty="0" smtClean="0"/>
              <a:t>However</a:t>
            </a:r>
            <a:r>
              <a:rPr lang="en-US" dirty="0"/>
              <a:t>, it may be perceived as less comfortable by patients, due to the usually longer and louder measurements with the subject in a long, confining tube, though "Open" MRI designs mostly relieve </a:t>
            </a:r>
            <a:r>
              <a:rPr lang="en-US" dirty="0" smtClean="0"/>
              <a:t>this</a:t>
            </a:r>
            <a:endParaRPr lang="sr-Latn-RS" dirty="0" smtClean="0"/>
          </a:p>
          <a:p>
            <a:r>
              <a:rPr lang="en-US" dirty="0" smtClean="0"/>
              <a:t>Additionally</a:t>
            </a:r>
            <a:r>
              <a:rPr lang="en-US" dirty="0"/>
              <a:t>, implants and other non-removable metal in the body can pose a risk and may exclude some patients from undergoing an MRI examination </a:t>
            </a:r>
            <a:r>
              <a:rPr lang="en-US" dirty="0" smtClean="0"/>
              <a:t>safely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7982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History </a:t>
            </a:r>
            <a:r>
              <a:rPr lang="sr-Latn-RS" dirty="0" err="1" smtClean="0"/>
              <a:t>of</a:t>
            </a:r>
            <a:r>
              <a:rPr lang="sr-Latn-RS" dirty="0" smtClean="0"/>
              <a:t> 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4357" y="1825625"/>
            <a:ext cx="10750377" cy="4351338"/>
          </a:xfrm>
        </p:spPr>
        <p:txBody>
          <a:bodyPr/>
          <a:lstStyle/>
          <a:p>
            <a:r>
              <a:rPr lang="en-US" dirty="0"/>
              <a:t>Since its development in the 1970s and 1980s, MRI has proven to be a versatile imaging </a:t>
            </a:r>
            <a:r>
              <a:rPr lang="en-US" dirty="0" smtClean="0"/>
              <a:t>technique </a:t>
            </a:r>
            <a:endParaRPr lang="sr-Latn-RS" dirty="0"/>
          </a:p>
          <a:p>
            <a:r>
              <a:rPr lang="en-US" dirty="0"/>
              <a:t>The phenomenon of magnetic resonance was discovered in </a:t>
            </a:r>
            <a:r>
              <a:rPr lang="en-US" dirty="0" smtClean="0"/>
              <a:t>1939</a:t>
            </a:r>
            <a:r>
              <a:rPr lang="sr-Latn-RS" dirty="0" smtClean="0"/>
              <a:t>. </a:t>
            </a:r>
            <a:r>
              <a:rPr lang="en-US" dirty="0" smtClean="0"/>
              <a:t>–</a:t>
            </a:r>
            <a:r>
              <a:rPr lang="sr-Latn-RS" dirty="0" smtClean="0"/>
              <a:t> Rabi</a:t>
            </a:r>
          </a:p>
          <a:p>
            <a:r>
              <a:rPr lang="en-US" dirty="0"/>
              <a:t>MR imaging was invented by Paul C. </a:t>
            </a:r>
            <a:r>
              <a:rPr lang="en-US" dirty="0" err="1"/>
              <a:t>Lauterbur</a:t>
            </a:r>
            <a:r>
              <a:rPr lang="en-US" dirty="0"/>
              <a:t> who developed a mechanism to encode spatial information into an NMR signal using magnetic field gradients in September </a:t>
            </a:r>
            <a:r>
              <a:rPr lang="en-US" dirty="0" smtClean="0"/>
              <a:t>1971</a:t>
            </a:r>
            <a:endParaRPr lang="sr-Latn-RS" dirty="0" smtClean="0"/>
          </a:p>
          <a:p>
            <a:r>
              <a:rPr lang="en-US" dirty="0" smtClean="0"/>
              <a:t>Peter </a:t>
            </a:r>
            <a:r>
              <a:rPr lang="en-US" dirty="0"/>
              <a:t>Mansfield further refined the techniques used in MR image acquisition and processing</a:t>
            </a:r>
            <a:endParaRPr lang="sr-Latn-RS" dirty="0" smtClean="0"/>
          </a:p>
        </p:txBody>
      </p:sp>
    </p:spTree>
    <p:extLst>
      <p:ext uri="{BB962C8B-B14F-4D97-AF65-F5344CB8AC3E}">
        <p14:creationId xmlns:p14="http://schemas.microsoft.com/office/powerpoint/2010/main" val="23897671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History </a:t>
            </a:r>
            <a:r>
              <a:rPr lang="sr-Latn-RS" dirty="0" err="1"/>
              <a:t>of</a:t>
            </a:r>
            <a:r>
              <a:rPr lang="sr-Latn-RS" dirty="0"/>
              <a:t> 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first image of a section of human tissue was obtained in </a:t>
            </a:r>
            <a:r>
              <a:rPr lang="en-US" dirty="0" smtClean="0"/>
              <a:t>1977</a:t>
            </a:r>
            <a:r>
              <a:rPr lang="sr-Latn-RS" dirty="0" smtClean="0"/>
              <a:t>. </a:t>
            </a:r>
            <a:r>
              <a:rPr lang="en-US" dirty="0" smtClean="0"/>
              <a:t>–</a:t>
            </a:r>
            <a:r>
              <a:rPr lang="en-US" dirty="0" err="1" smtClean="0"/>
              <a:t>Damadian</a:t>
            </a:r>
            <a:endParaRPr lang="sr-Latn-RS" dirty="0" smtClean="0"/>
          </a:p>
          <a:p>
            <a:r>
              <a:rPr lang="sr-Latn-RS" dirty="0" smtClean="0"/>
              <a:t>I</a:t>
            </a:r>
            <a:r>
              <a:rPr lang="en-US" dirty="0" smtClean="0"/>
              <a:t>n 2003 </a:t>
            </a:r>
            <a:r>
              <a:rPr lang="en-US" dirty="0" err="1" smtClean="0"/>
              <a:t>Lauterbur</a:t>
            </a:r>
            <a:r>
              <a:rPr lang="sr-Latn-RS" dirty="0" smtClean="0"/>
              <a:t> </a:t>
            </a:r>
            <a:r>
              <a:rPr lang="sr-Latn-RS" dirty="0" err="1" smtClean="0"/>
              <a:t>and</a:t>
            </a:r>
            <a:r>
              <a:rPr lang="sr-Latn-RS" dirty="0" smtClean="0"/>
              <a:t> </a:t>
            </a:r>
            <a:r>
              <a:rPr lang="sr-Latn-RS" dirty="0" err="1" smtClean="0"/>
              <a:t>Mansfield</a:t>
            </a:r>
            <a:r>
              <a:rPr lang="en-US" dirty="0" smtClean="0"/>
              <a:t> </a:t>
            </a:r>
            <a:r>
              <a:rPr lang="en-US" dirty="0"/>
              <a:t>were awarded the Nobel Prize in Physiology or Medicine for their contributions to the development of </a:t>
            </a:r>
            <a:r>
              <a:rPr lang="en-US" dirty="0" smtClean="0"/>
              <a:t>MRI</a:t>
            </a:r>
            <a:endParaRPr lang="sr-Latn-RS" dirty="0" smtClean="0"/>
          </a:p>
          <a:p>
            <a:r>
              <a:rPr lang="en-US" dirty="0"/>
              <a:t>The first clinical MRI scanners were installed in the early 1980s and significant development of the technology followed in the decades since, leading to its widespread use in medicine today</a:t>
            </a:r>
          </a:p>
        </p:txBody>
      </p:sp>
    </p:spTree>
    <p:extLst>
      <p:ext uri="{BB962C8B-B14F-4D97-AF65-F5344CB8AC3E}">
        <p14:creationId xmlns:p14="http://schemas.microsoft.com/office/powerpoint/2010/main" val="242190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Basics</a:t>
            </a:r>
            <a:r>
              <a:rPr lang="sr-Latn-RS" dirty="0" smtClean="0"/>
              <a:t> </a:t>
            </a:r>
            <a:r>
              <a:rPr lang="sr-Latn-RS" dirty="0" err="1" smtClean="0"/>
              <a:t>of</a:t>
            </a:r>
            <a:r>
              <a:rPr lang="sr-Latn-RS" dirty="0" smtClean="0"/>
              <a:t> 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MRI was originally called NMRI (nuclear magnetic resonance imaging), but "nuclear" was dropped to avoid negative </a:t>
            </a:r>
            <a:r>
              <a:rPr lang="en-US" dirty="0" smtClean="0"/>
              <a:t>associations </a:t>
            </a:r>
            <a:endParaRPr lang="sr-Latn-RS" dirty="0" smtClean="0"/>
          </a:p>
          <a:p>
            <a:r>
              <a:rPr lang="en-US" dirty="0" smtClean="0"/>
              <a:t>Certain </a:t>
            </a:r>
            <a:r>
              <a:rPr lang="en-US" dirty="0"/>
              <a:t>atomic nuclei are able to absorb radio </a:t>
            </a:r>
            <a:r>
              <a:rPr lang="en-US" dirty="0" smtClean="0"/>
              <a:t>frequency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</a:t>
            </a:r>
            <a:r>
              <a:rPr lang="en-US" dirty="0" smtClean="0"/>
              <a:t> </a:t>
            </a:r>
            <a:r>
              <a:rPr lang="en-US" dirty="0"/>
              <a:t>(RF) energy when placed in an external magnetic </a:t>
            </a:r>
            <a:r>
              <a:rPr lang="en-US" dirty="0" smtClean="0"/>
              <a:t>field </a:t>
            </a:r>
            <a:endParaRPr lang="sr-Latn-RS" dirty="0" smtClean="0"/>
          </a:p>
          <a:p>
            <a:r>
              <a:rPr lang="sr-Latn-RS" dirty="0" smtClean="0"/>
              <a:t>T</a:t>
            </a:r>
            <a:r>
              <a:rPr lang="en-US" dirty="0" smtClean="0"/>
              <a:t>he </a:t>
            </a:r>
            <a:r>
              <a:rPr lang="en-US" dirty="0"/>
              <a:t>resultant evolving spin polarization can </a:t>
            </a:r>
            <a:r>
              <a:rPr lang="en-US" dirty="0" smtClean="0"/>
              <a:t>induce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</a:t>
            </a:r>
            <a:r>
              <a:rPr lang="en-US" dirty="0" smtClean="0"/>
              <a:t> </a:t>
            </a:r>
            <a:r>
              <a:rPr lang="en-US" dirty="0"/>
              <a:t>a RF signal in a radio frequency coil and thereby </a:t>
            </a:r>
            <a:r>
              <a:rPr lang="en-US" dirty="0" smtClean="0"/>
              <a:t>be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</a:t>
            </a:r>
            <a:r>
              <a:rPr lang="en-US" dirty="0" smtClean="0"/>
              <a:t> detected </a:t>
            </a:r>
            <a:endParaRPr lang="sr-Latn-RS" dirty="0" smtClean="0"/>
          </a:p>
          <a:p>
            <a:endParaRPr lang="sr-Latn-R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157" y="2617743"/>
            <a:ext cx="1894703" cy="424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14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Basics</a:t>
            </a:r>
            <a:r>
              <a:rPr lang="sr-Latn-RS" dirty="0" smtClean="0"/>
              <a:t> </a:t>
            </a:r>
            <a:r>
              <a:rPr lang="sr-Latn-RS" dirty="0" err="1"/>
              <a:t>of</a:t>
            </a:r>
            <a:r>
              <a:rPr lang="sr-Latn-RS" dirty="0"/>
              <a:t> 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a strong magnetic field</a:t>
            </a:r>
            <a:r>
              <a:rPr lang="en-US" dirty="0" smtClean="0"/>
              <a:t>,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</a:t>
            </a:r>
            <a:r>
              <a:rPr lang="en-US" dirty="0" smtClean="0"/>
              <a:t> </a:t>
            </a:r>
            <a:r>
              <a:rPr lang="en-US" dirty="0"/>
              <a:t>protons are oriented </a:t>
            </a:r>
            <a:r>
              <a:rPr lang="en-US" dirty="0" smtClean="0"/>
              <a:t>parallel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</a:t>
            </a:r>
            <a:r>
              <a:rPr lang="en-US" dirty="0" smtClean="0"/>
              <a:t> </a:t>
            </a:r>
            <a:r>
              <a:rPr lang="en-US" dirty="0"/>
              <a:t>or antiparallel to the external </a:t>
            </a:r>
            <a:r>
              <a:rPr lang="en-US" dirty="0" smtClean="0"/>
              <a:t>field</a:t>
            </a:r>
            <a:endParaRPr lang="sr-Latn-RS" dirty="0" smtClean="0"/>
          </a:p>
          <a:p>
            <a:endParaRPr lang="sr-Latn-RS" dirty="0" smtClean="0"/>
          </a:p>
          <a:p>
            <a:r>
              <a:rPr lang="en-US" dirty="0"/>
              <a:t>lines of force of the magnetic </a:t>
            </a:r>
            <a:r>
              <a:rPr lang="en-US" dirty="0" smtClean="0"/>
              <a:t>field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</a:t>
            </a:r>
            <a:r>
              <a:rPr lang="en-US" dirty="0" smtClean="0"/>
              <a:t> </a:t>
            </a:r>
            <a:r>
              <a:rPr lang="en-US" dirty="0"/>
              <a:t>in the coordinate </a:t>
            </a:r>
            <a:r>
              <a:rPr lang="en-US" dirty="0" smtClean="0"/>
              <a:t>system</a:t>
            </a:r>
            <a:r>
              <a:rPr lang="sr-Latn-RS" dirty="0" smtClean="0"/>
              <a:t> (X, Y </a:t>
            </a:r>
            <a:r>
              <a:rPr lang="sr-Latn-RS" dirty="0" err="1" smtClean="0"/>
              <a:t>and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 Z </a:t>
            </a:r>
            <a:r>
              <a:rPr lang="sr-Latn-RS" dirty="0" err="1" smtClean="0"/>
              <a:t>axis</a:t>
            </a:r>
            <a:r>
              <a:rPr lang="sr-Latn-R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7367" y="1025952"/>
            <a:ext cx="3772266" cy="25661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7367" y="3659588"/>
            <a:ext cx="2326548" cy="319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46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42399"/>
          </a:xfrm>
        </p:spPr>
        <p:txBody>
          <a:bodyPr/>
          <a:lstStyle/>
          <a:p>
            <a:r>
              <a:rPr lang="sr-Latn-RS" dirty="0" err="1" smtClean="0"/>
              <a:t>Basics</a:t>
            </a:r>
            <a:r>
              <a:rPr lang="sr-Latn-RS" dirty="0" smtClean="0"/>
              <a:t> </a:t>
            </a:r>
            <a:r>
              <a:rPr lang="sr-Latn-RS" dirty="0" err="1"/>
              <a:t>of</a:t>
            </a:r>
            <a:r>
              <a:rPr lang="sr-Latn-RS" dirty="0"/>
              <a:t> 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0390"/>
            <a:ext cx="10515600" cy="4916574"/>
          </a:xfrm>
        </p:spPr>
        <p:txBody>
          <a:bodyPr>
            <a:normAutofit/>
          </a:bodyPr>
          <a:lstStyle/>
          <a:p>
            <a:r>
              <a:rPr lang="en-US" dirty="0"/>
              <a:t>In clinical and research MRI, hydrogen atoms are most often used to generate a macroscopic polarization that is detected by antennas close to the subject being </a:t>
            </a:r>
            <a:r>
              <a:rPr lang="en-US" dirty="0" smtClean="0"/>
              <a:t>examined </a:t>
            </a:r>
            <a:endParaRPr lang="sr-Latn-RS" dirty="0" smtClean="0"/>
          </a:p>
          <a:p>
            <a:r>
              <a:rPr lang="en-US" dirty="0" smtClean="0"/>
              <a:t>Hydrogen </a:t>
            </a:r>
            <a:r>
              <a:rPr lang="en-US" dirty="0"/>
              <a:t>atoms are naturally abundant in humans and other biological organisms, particularly in water and </a:t>
            </a:r>
            <a:r>
              <a:rPr lang="en-US" dirty="0" smtClean="0"/>
              <a:t>fat </a:t>
            </a:r>
            <a:endParaRPr lang="sr-Latn-RS" dirty="0" smtClean="0"/>
          </a:p>
          <a:p>
            <a:r>
              <a:rPr lang="en-US" dirty="0" smtClean="0"/>
              <a:t>For </a:t>
            </a:r>
            <a:r>
              <a:rPr lang="en-US" dirty="0"/>
              <a:t>this reason, most MRI scans essentially map the location of water and fat in the </a:t>
            </a:r>
            <a:r>
              <a:rPr lang="en-US" dirty="0" smtClean="0"/>
              <a:t>body </a:t>
            </a:r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8352" y="3977848"/>
            <a:ext cx="2666807" cy="288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77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Basics</a:t>
            </a:r>
            <a:r>
              <a:rPr lang="sr-Latn-RS" dirty="0" smtClean="0"/>
              <a:t> </a:t>
            </a:r>
            <a:r>
              <a:rPr lang="sr-Latn-RS" dirty="0" err="1"/>
              <a:t>of</a:t>
            </a:r>
            <a:r>
              <a:rPr lang="sr-Latn-RS" dirty="0"/>
              <a:t> 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Pulses of radio waves excite the nuclear spin energy transition, and magnetic field gradients localize the polarization in </a:t>
            </a:r>
            <a:r>
              <a:rPr lang="en-US" dirty="0" smtClean="0"/>
              <a:t>space </a:t>
            </a:r>
            <a:endParaRPr lang="sr-Latn-RS" dirty="0" smtClean="0"/>
          </a:p>
          <a:p>
            <a:r>
              <a:rPr lang="en-US" dirty="0" smtClean="0"/>
              <a:t>By </a:t>
            </a:r>
            <a:r>
              <a:rPr lang="en-US" dirty="0"/>
              <a:t>varying the parameters of the pulse sequence, different contrasts may be generated between tissues based on the relaxation properties of the hydrogen atoms </a:t>
            </a:r>
            <a:r>
              <a:rPr lang="en-US" dirty="0" smtClean="0"/>
              <a:t>therein</a:t>
            </a:r>
            <a:endParaRPr lang="sr-Latn-RS" dirty="0" smtClean="0"/>
          </a:p>
          <a:p>
            <a:r>
              <a:rPr lang="en-US" dirty="0"/>
              <a:t>This is how we arrive at the selection of numerous sequences in which the examination of the patient can be performed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03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Basics</a:t>
            </a:r>
            <a:r>
              <a:rPr lang="sr-Latn-RS" dirty="0" smtClean="0"/>
              <a:t> </a:t>
            </a:r>
            <a:r>
              <a:rPr lang="sr-Latn-RS" dirty="0" err="1"/>
              <a:t>of</a:t>
            </a:r>
            <a:r>
              <a:rPr lang="sr-Latn-RS" dirty="0"/>
              <a:t> 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most medical applications, hydrogen nuclei, which consist solely of a proton, that are in tissues create a signal that is processed to form an image of the body in terms of the density of those nuclei in a specific </a:t>
            </a:r>
            <a:r>
              <a:rPr lang="en-US" dirty="0" smtClean="0"/>
              <a:t>region </a:t>
            </a:r>
            <a:endParaRPr lang="sr-Latn-RS" dirty="0" smtClean="0"/>
          </a:p>
          <a:p>
            <a:r>
              <a:rPr lang="en-US" dirty="0" smtClean="0"/>
              <a:t>Given </a:t>
            </a:r>
            <a:r>
              <a:rPr lang="en-US" dirty="0"/>
              <a:t>that the protons are affected by fields from other atoms to which they are bonded, it is possible to separate responses from hydrogen in specific </a:t>
            </a:r>
            <a:r>
              <a:rPr lang="en-US" dirty="0" smtClean="0"/>
              <a:t>compounds </a:t>
            </a:r>
            <a:endParaRPr lang="sr-Latn-R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42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4757"/>
            <a:ext cx="10515600" cy="1260389"/>
          </a:xfrm>
        </p:spPr>
        <p:txBody>
          <a:bodyPr/>
          <a:lstStyle/>
          <a:p>
            <a:r>
              <a:rPr lang="sr-Latn-RS" dirty="0" err="1" smtClean="0"/>
              <a:t>Basics</a:t>
            </a:r>
            <a:r>
              <a:rPr lang="sr-Latn-RS" dirty="0" smtClean="0"/>
              <a:t> </a:t>
            </a:r>
            <a:r>
              <a:rPr lang="sr-Latn-RS" dirty="0" err="1"/>
              <a:t>of</a:t>
            </a:r>
            <a:r>
              <a:rPr lang="sr-Latn-RS" dirty="0"/>
              <a:t> 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270" y="1202724"/>
            <a:ext cx="10735962" cy="4751817"/>
          </a:xfrm>
        </p:spPr>
        <p:txBody>
          <a:bodyPr>
            <a:normAutofit/>
          </a:bodyPr>
          <a:lstStyle/>
          <a:p>
            <a:r>
              <a:rPr lang="en-US" dirty="0"/>
              <a:t>To perform a study, the person is positioned within an MRI scanner that forms a strong magnetic field around the area to be </a:t>
            </a:r>
            <a:r>
              <a:rPr lang="en-US" dirty="0" smtClean="0"/>
              <a:t>imaged </a:t>
            </a:r>
            <a:endParaRPr lang="sr-Latn-RS" dirty="0" smtClean="0"/>
          </a:p>
          <a:p>
            <a:r>
              <a:rPr lang="en-US" dirty="0" smtClean="0"/>
              <a:t>First</a:t>
            </a:r>
            <a:r>
              <a:rPr lang="en-US" dirty="0"/>
              <a:t>, energy from an oscillating magnetic field is temporarily applied to the patient at the appropriate resonance </a:t>
            </a:r>
            <a:r>
              <a:rPr lang="en-US" dirty="0" smtClean="0"/>
              <a:t>frequency </a:t>
            </a:r>
            <a:endParaRPr lang="sr-Latn-RS" dirty="0" smtClean="0"/>
          </a:p>
          <a:p>
            <a:r>
              <a:rPr lang="en-US" dirty="0" smtClean="0"/>
              <a:t>Scanning </a:t>
            </a:r>
            <a:r>
              <a:rPr lang="en-US" dirty="0"/>
              <a:t>with X and Y gradient </a:t>
            </a:r>
            <a:r>
              <a:rPr lang="en-US" dirty="0" smtClean="0"/>
              <a:t>coils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 smtClean="0"/>
              <a:t>   </a:t>
            </a:r>
            <a:r>
              <a:rPr lang="en-US" dirty="0" smtClean="0"/>
              <a:t>causes </a:t>
            </a:r>
            <a:r>
              <a:rPr lang="en-US" dirty="0"/>
              <a:t>a selected region of the </a:t>
            </a:r>
            <a:r>
              <a:rPr lang="en-US" dirty="0" smtClean="0"/>
              <a:t>patient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</a:t>
            </a:r>
            <a:r>
              <a:rPr lang="en-US" dirty="0" smtClean="0"/>
              <a:t> </a:t>
            </a:r>
            <a:r>
              <a:rPr lang="en-US" dirty="0"/>
              <a:t>to experience the exact magnetic </a:t>
            </a:r>
            <a:r>
              <a:rPr lang="en-US" dirty="0" smtClean="0"/>
              <a:t>field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</a:t>
            </a:r>
            <a:r>
              <a:rPr lang="en-US" dirty="0" smtClean="0"/>
              <a:t> </a:t>
            </a:r>
            <a:r>
              <a:rPr lang="en-US" dirty="0"/>
              <a:t>required for the energy to be </a:t>
            </a:r>
            <a:r>
              <a:rPr lang="en-US" dirty="0" smtClean="0"/>
              <a:t>absorbed </a:t>
            </a:r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130" y="3323190"/>
            <a:ext cx="5675870" cy="353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3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A</a:t>
            </a:r>
            <a:r>
              <a:rPr lang="en-US" dirty="0" smtClean="0"/>
              <a:t> historical view of x-rays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many languages, X-radiation is referred to as </a:t>
            </a:r>
            <a:r>
              <a:rPr lang="en-US" dirty="0" err="1" smtClean="0"/>
              <a:t>Röntgen</a:t>
            </a:r>
            <a:r>
              <a:rPr lang="en-US" dirty="0" smtClean="0"/>
              <a:t> radiation, after the German scientist Wilhelm Conrad </a:t>
            </a:r>
            <a:r>
              <a:rPr lang="en-US" dirty="0" err="1" smtClean="0"/>
              <a:t>Röntgen</a:t>
            </a:r>
            <a:r>
              <a:rPr lang="en-US" dirty="0" smtClean="0"/>
              <a:t>, who discovered it on November 8, 1895.</a:t>
            </a:r>
            <a:endParaRPr lang="sr-Latn-RS" dirty="0" smtClean="0"/>
          </a:p>
          <a:p>
            <a:r>
              <a:rPr lang="en-US" dirty="0" smtClean="0"/>
              <a:t>He named it X-radiation to signify an unknown type of radiation</a:t>
            </a:r>
            <a:endParaRPr lang="sr-Latn-RS" dirty="0"/>
          </a:p>
          <a:p>
            <a:r>
              <a:rPr lang="en-US" dirty="0" err="1" smtClean="0"/>
              <a:t>Röntgen</a:t>
            </a:r>
            <a:r>
              <a:rPr lang="en-US" dirty="0" smtClean="0"/>
              <a:t> received the first Nobel Prize in Physics for his discovery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3404" y="4146336"/>
            <a:ext cx="16192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84469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Basics</a:t>
            </a:r>
            <a:r>
              <a:rPr lang="sr-Latn-RS" dirty="0" smtClean="0"/>
              <a:t> </a:t>
            </a:r>
            <a:r>
              <a:rPr lang="sr-Latn-RS" dirty="0" err="1"/>
              <a:t>of</a:t>
            </a:r>
            <a:r>
              <a:rPr lang="sr-Latn-RS" dirty="0"/>
              <a:t> MRI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atoms are excited by a RF pulse and the resultant signal is measured by a receiving </a:t>
            </a:r>
            <a:r>
              <a:rPr lang="en-US" dirty="0" smtClean="0"/>
              <a:t>coil </a:t>
            </a:r>
            <a:endParaRPr lang="sr-Latn-RS" dirty="0" smtClean="0"/>
          </a:p>
          <a:p>
            <a:r>
              <a:rPr lang="en-US" dirty="0" smtClean="0"/>
              <a:t>The </a:t>
            </a:r>
            <a:r>
              <a:rPr lang="en-US" dirty="0"/>
              <a:t>RF signal may be processed to deduce position information by looking at the changes in RF level and phase caused by varying the local magnetic field using gradient </a:t>
            </a:r>
            <a:r>
              <a:rPr lang="en-US" dirty="0" smtClean="0"/>
              <a:t>coils </a:t>
            </a:r>
            <a:endParaRPr lang="sr-Latn-RS" dirty="0" smtClean="0"/>
          </a:p>
          <a:p>
            <a:r>
              <a:rPr lang="en-US" dirty="0" smtClean="0"/>
              <a:t>The </a:t>
            </a:r>
            <a:r>
              <a:rPr lang="en-US" dirty="0"/>
              <a:t>contrast between different tissues is determined by the rate at which excited atoms return to the equilibrium </a:t>
            </a:r>
            <a:r>
              <a:rPr lang="en-US" dirty="0" smtClean="0"/>
              <a:t>state </a:t>
            </a:r>
            <a:endParaRPr lang="sr-Latn-RS" dirty="0" smtClean="0"/>
          </a:p>
          <a:p>
            <a:r>
              <a:rPr lang="en-US" dirty="0" smtClean="0"/>
              <a:t>Exogenous </a:t>
            </a:r>
            <a:r>
              <a:rPr lang="en-US" dirty="0"/>
              <a:t>contrast agents may be given to the person to make the image clearer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73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T1 </a:t>
            </a:r>
            <a:r>
              <a:rPr lang="sr-Latn-RS" dirty="0" err="1" smtClean="0"/>
              <a:t>and</a:t>
            </a:r>
            <a:r>
              <a:rPr lang="sr-Latn-RS" dirty="0" smtClean="0"/>
              <a:t> T2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a strong magnetic field, a new magnetic vector is established in the patient's body, the RF </a:t>
            </a:r>
            <a:r>
              <a:rPr lang="sr-Latn-RS" dirty="0" smtClean="0"/>
              <a:t>pulse</a:t>
            </a:r>
            <a:r>
              <a:rPr lang="en-US" dirty="0" smtClean="0"/>
              <a:t> </a:t>
            </a:r>
            <a:r>
              <a:rPr lang="en-US" dirty="0"/>
              <a:t>creates transverse magnetization, and the longitudinal magnetization </a:t>
            </a:r>
            <a:r>
              <a:rPr lang="en-US" dirty="0" smtClean="0"/>
              <a:t>decreases</a:t>
            </a:r>
            <a:endParaRPr lang="sr-Latn-RS" dirty="0" smtClean="0"/>
          </a:p>
          <a:p>
            <a:r>
              <a:rPr lang="en-US" dirty="0"/>
              <a:t>Each tissue returns to its equilibrium state after excitation by the independent relaxation processes of T1 (spin-lattice; that is, magnetization in the same direction as the static magnetic field) and T2 (spin-spin; transverse to the static magnetic field</a:t>
            </a:r>
            <a:r>
              <a:rPr lang="en-US" dirty="0" smtClean="0"/>
              <a:t>) </a:t>
            </a:r>
            <a:endParaRPr lang="sr-Latn-RS" dirty="0" smtClean="0"/>
          </a:p>
          <a:p>
            <a:r>
              <a:rPr lang="en-US" dirty="0" smtClean="0"/>
              <a:t>To </a:t>
            </a:r>
            <a:r>
              <a:rPr lang="en-US" dirty="0"/>
              <a:t>create a T1-weighted image, magnetization is allowed to recover before measuring the MR signal by changing the repetition time (TR</a:t>
            </a:r>
            <a:r>
              <a:rPr lang="en-US" dirty="0" smtClean="0"/>
              <a:t>) </a:t>
            </a:r>
            <a:endParaRPr lang="sr-Latn-RS" dirty="0" smtClean="0"/>
          </a:p>
        </p:txBody>
      </p:sp>
    </p:spTree>
    <p:extLst>
      <p:ext uri="{BB962C8B-B14F-4D97-AF65-F5344CB8AC3E}">
        <p14:creationId xmlns:p14="http://schemas.microsoft.com/office/powerpoint/2010/main" val="5309940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T1 </a:t>
            </a:r>
            <a:r>
              <a:rPr lang="sr-Latn-RS" dirty="0" err="1"/>
              <a:t>and</a:t>
            </a:r>
            <a:r>
              <a:rPr lang="sr-Latn-RS" dirty="0"/>
              <a:t> T2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image weighting is useful for assessing the cerebral cortex, identifying fatty tissue, characterizing focal liver lesions, and in general, obtaining morphological information, as well as for post-contrast </a:t>
            </a:r>
            <a:r>
              <a:rPr lang="en-US" dirty="0" smtClean="0"/>
              <a:t>imaging </a:t>
            </a:r>
            <a:endParaRPr lang="sr-Latn-RS" dirty="0" smtClean="0"/>
          </a:p>
          <a:p>
            <a:r>
              <a:rPr lang="en-US" dirty="0" smtClean="0"/>
              <a:t>To </a:t>
            </a:r>
            <a:r>
              <a:rPr lang="en-US" dirty="0"/>
              <a:t>create a T2-weighted image, magnetization is allowed to decay before measuring the MR signal by changing the echo time (TE</a:t>
            </a:r>
            <a:r>
              <a:rPr lang="en-US" dirty="0" smtClean="0"/>
              <a:t>) </a:t>
            </a:r>
            <a:endParaRPr lang="sr-Latn-RS" dirty="0" smtClean="0"/>
          </a:p>
          <a:p>
            <a:r>
              <a:rPr lang="en-US" dirty="0" smtClean="0"/>
              <a:t>This </a:t>
            </a:r>
            <a:r>
              <a:rPr lang="en-US" dirty="0"/>
              <a:t>image weighting is useful for detecting edema and inflammation, revealing white matter lesions, and assessing zonal anatomy in the prostate and </a:t>
            </a:r>
            <a:r>
              <a:rPr lang="en-US" dirty="0" smtClean="0"/>
              <a:t>uterus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19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MRI </a:t>
            </a:r>
            <a:r>
              <a:rPr lang="sr-Latn-RS" dirty="0" err="1"/>
              <a:t>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930" y="2589433"/>
            <a:ext cx="4373333" cy="32757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0575" y="2594919"/>
            <a:ext cx="6502484" cy="327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2092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MRI </a:t>
            </a:r>
            <a:r>
              <a:rPr lang="sr-Latn-RS" dirty="0" err="1" smtClean="0"/>
              <a:t>today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1049" y="1769658"/>
            <a:ext cx="3023286" cy="49053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2215" y="1771884"/>
            <a:ext cx="5193527" cy="489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98896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MRI </a:t>
            </a:r>
            <a:r>
              <a:rPr lang="sr-Latn-RS" dirty="0" err="1"/>
              <a:t>today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9094" y="1646219"/>
            <a:ext cx="8820581" cy="48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6973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MRI </a:t>
            </a:r>
            <a:r>
              <a:rPr lang="sr-Latn-RS" dirty="0" err="1"/>
              <a:t>today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6960" y="1845276"/>
            <a:ext cx="8216252" cy="406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6461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1805"/>
            <a:ext cx="10515600" cy="972065"/>
          </a:xfrm>
        </p:spPr>
        <p:txBody>
          <a:bodyPr/>
          <a:lstStyle/>
          <a:p>
            <a:r>
              <a:rPr lang="sr-Latn-RS" dirty="0" err="1" smtClean="0"/>
              <a:t>Bronchial</a:t>
            </a:r>
            <a:r>
              <a:rPr lang="sr-Latn-RS" dirty="0" smtClean="0"/>
              <a:t> </a:t>
            </a:r>
            <a:r>
              <a:rPr lang="sr-Latn-RS" dirty="0" err="1" smtClean="0"/>
              <a:t>carcinoma</a:t>
            </a:r>
            <a:r>
              <a:rPr lang="sr-Latn-R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708" y="939114"/>
            <a:ext cx="11156092" cy="5692345"/>
          </a:xfrm>
        </p:spPr>
        <p:txBody>
          <a:bodyPr/>
          <a:lstStyle/>
          <a:p>
            <a:r>
              <a:rPr lang="en-US" dirty="0"/>
              <a:t>Lung cancer is the most common cause of cancer-related death in both men and </a:t>
            </a:r>
            <a:r>
              <a:rPr lang="en-US" dirty="0" smtClean="0"/>
              <a:t>women</a:t>
            </a:r>
            <a:endParaRPr lang="sr-Latn-RS" dirty="0" smtClean="0"/>
          </a:p>
          <a:p>
            <a:r>
              <a:rPr lang="en-US" dirty="0"/>
              <a:t>Four major cell </a:t>
            </a:r>
            <a:r>
              <a:rPr lang="en-US" dirty="0" smtClean="0"/>
              <a:t>types </a:t>
            </a:r>
            <a:r>
              <a:rPr lang="en-US" dirty="0"/>
              <a:t>account for 95% of </a:t>
            </a:r>
            <a:r>
              <a:rPr lang="en-US" dirty="0" smtClean="0"/>
              <a:t>cases</a:t>
            </a:r>
            <a:r>
              <a:rPr lang="sr-Latn-RS" dirty="0" smtClean="0"/>
              <a:t>:</a:t>
            </a:r>
            <a:endParaRPr lang="sr-Latn-RS" dirty="0"/>
          </a:p>
          <a:p>
            <a:pPr lvl="1"/>
            <a:r>
              <a:rPr lang="sr-Latn-RS" dirty="0"/>
              <a:t>a</a:t>
            </a:r>
            <a:r>
              <a:rPr lang="en-US" dirty="0" err="1" smtClean="0"/>
              <a:t>denocarcinoma</a:t>
            </a:r>
            <a:endParaRPr lang="sr-Latn-RS" dirty="0" smtClean="0"/>
          </a:p>
          <a:p>
            <a:pPr lvl="1"/>
            <a:r>
              <a:rPr lang="en-US" dirty="0"/>
              <a:t>squamous cell </a:t>
            </a:r>
            <a:r>
              <a:rPr lang="en-US" dirty="0" smtClean="0"/>
              <a:t>carcinoma</a:t>
            </a:r>
            <a:endParaRPr lang="sr-Latn-RS" dirty="0" smtClean="0"/>
          </a:p>
          <a:p>
            <a:pPr lvl="1"/>
            <a:r>
              <a:rPr lang="en-US" dirty="0"/>
              <a:t>large cell </a:t>
            </a:r>
            <a:r>
              <a:rPr lang="en-US" dirty="0" smtClean="0"/>
              <a:t>carcinoma</a:t>
            </a:r>
            <a:endParaRPr lang="sr-Latn-RS" dirty="0" smtClean="0"/>
          </a:p>
          <a:p>
            <a:pPr lvl="1"/>
            <a:r>
              <a:rPr lang="en-US" dirty="0"/>
              <a:t>small cell carcinoma</a:t>
            </a:r>
            <a:endParaRPr lang="sr-Latn-RS" dirty="0"/>
          </a:p>
          <a:p>
            <a:r>
              <a:rPr lang="sr-Latn-RS" dirty="0" smtClean="0"/>
              <a:t>B</a:t>
            </a:r>
            <a:r>
              <a:rPr lang="en-US" dirty="0" smtClean="0"/>
              <a:t>y </a:t>
            </a:r>
            <a:r>
              <a:rPr lang="en-US" dirty="0"/>
              <a:t>localization there are </a:t>
            </a:r>
            <a:r>
              <a:rPr lang="sr-Latn-RS" dirty="0" smtClean="0"/>
              <a:t>3</a:t>
            </a:r>
            <a:r>
              <a:rPr lang="en-US" dirty="0" smtClean="0"/>
              <a:t> </a:t>
            </a:r>
            <a:r>
              <a:rPr lang="en-US" dirty="0"/>
              <a:t>types of </a:t>
            </a:r>
            <a:r>
              <a:rPr lang="en-US" dirty="0" smtClean="0"/>
              <a:t>cancer</a:t>
            </a:r>
            <a:r>
              <a:rPr lang="sr-Latn-RS" dirty="0" smtClean="0"/>
              <a:t>:</a:t>
            </a:r>
          </a:p>
          <a:p>
            <a:pPr lvl="1"/>
            <a:r>
              <a:rPr lang="sr-Latn-RS" dirty="0" smtClean="0"/>
              <a:t>c</a:t>
            </a:r>
            <a:r>
              <a:rPr lang="en-US" dirty="0" err="1" smtClean="0"/>
              <a:t>entral</a:t>
            </a:r>
            <a:r>
              <a:rPr lang="en-US" dirty="0" smtClean="0"/>
              <a:t> </a:t>
            </a:r>
            <a:r>
              <a:rPr lang="en-US" dirty="0" err="1" smtClean="0"/>
              <a:t>tumours</a:t>
            </a:r>
            <a:r>
              <a:rPr lang="sr-Latn-RS" dirty="0" smtClean="0"/>
              <a:t> (75%)</a:t>
            </a:r>
          </a:p>
          <a:p>
            <a:pPr lvl="1"/>
            <a:r>
              <a:rPr lang="sr-Latn-RS" dirty="0" smtClean="0"/>
              <a:t>p</a:t>
            </a:r>
            <a:r>
              <a:rPr lang="en-US" dirty="0" err="1" smtClean="0"/>
              <a:t>eripheral</a:t>
            </a:r>
            <a:r>
              <a:rPr lang="en-US" dirty="0" smtClean="0"/>
              <a:t> </a:t>
            </a:r>
            <a:r>
              <a:rPr lang="en-US" dirty="0" err="1" smtClean="0"/>
              <a:t>tumours</a:t>
            </a:r>
            <a:r>
              <a:rPr lang="sr-Latn-RS" dirty="0" smtClean="0"/>
              <a:t> (20-25%)</a:t>
            </a:r>
          </a:p>
          <a:p>
            <a:pPr lvl="1"/>
            <a:r>
              <a:rPr lang="sr-Latn-RS" dirty="0" smtClean="0"/>
              <a:t>Pancoast </a:t>
            </a:r>
            <a:r>
              <a:rPr lang="sr-Latn-RS" dirty="0" err="1" smtClean="0"/>
              <a:t>tumours</a:t>
            </a:r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12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5331"/>
            <a:ext cx="10515600" cy="906161"/>
          </a:xfrm>
        </p:spPr>
        <p:txBody>
          <a:bodyPr/>
          <a:lstStyle/>
          <a:p>
            <a:r>
              <a:rPr lang="sr-Latn-RS" dirty="0" err="1" smtClean="0"/>
              <a:t>Central</a:t>
            </a:r>
            <a:r>
              <a:rPr lang="sr-Latn-RS" dirty="0" smtClean="0"/>
              <a:t> </a:t>
            </a:r>
            <a:r>
              <a:rPr lang="sr-Latn-RS" dirty="0" err="1" smtClean="0"/>
              <a:t>tumours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612" y="1021492"/>
            <a:ext cx="5881816" cy="564291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cardinal imaging signs of a central </a:t>
            </a:r>
            <a:r>
              <a:rPr lang="en-US" dirty="0" err="1"/>
              <a:t>tumour</a:t>
            </a:r>
            <a:r>
              <a:rPr lang="en-US" dirty="0"/>
              <a:t> are collapse/ consolidation of the lung beyond the </a:t>
            </a:r>
            <a:r>
              <a:rPr lang="en-US" dirty="0" err="1"/>
              <a:t>tumour</a:t>
            </a:r>
            <a:r>
              <a:rPr lang="en-US" dirty="0"/>
              <a:t> and the presence of </a:t>
            </a:r>
            <a:r>
              <a:rPr lang="en-US" dirty="0" err="1"/>
              <a:t>hilar</a:t>
            </a:r>
            <a:r>
              <a:rPr lang="en-US" dirty="0"/>
              <a:t> enlargement, signs that may be seen in isolation or in conjunction with one </a:t>
            </a:r>
            <a:r>
              <a:rPr lang="en-US" dirty="0" smtClean="0"/>
              <a:t>another</a:t>
            </a:r>
            <a:endParaRPr lang="sr-Latn-RS" dirty="0" smtClean="0"/>
          </a:p>
          <a:p>
            <a:r>
              <a:rPr lang="en-US" dirty="0"/>
              <a:t>Obstruction of a major bronchus often leads to a combination of atelectasis and retention of secretions with </a:t>
            </a:r>
            <a:r>
              <a:rPr lang="en-US" dirty="0" smtClean="0"/>
              <a:t>consequent</a:t>
            </a:r>
            <a:r>
              <a:rPr lang="sr-Latn-RS" dirty="0" smtClean="0"/>
              <a:t> </a:t>
            </a:r>
            <a:r>
              <a:rPr lang="en-US" dirty="0"/>
              <a:t>pulmonary </a:t>
            </a:r>
            <a:r>
              <a:rPr lang="en-US" dirty="0" smtClean="0"/>
              <a:t>opacity, </a:t>
            </a:r>
            <a:r>
              <a:rPr lang="en-US" dirty="0"/>
              <a:t>but collateral air drift may partially or completely prevent these </a:t>
            </a:r>
            <a:r>
              <a:rPr lang="en-US" dirty="0" err="1"/>
              <a:t>postobstructive</a:t>
            </a:r>
            <a:r>
              <a:rPr lang="en-US" dirty="0"/>
              <a:t> changes</a:t>
            </a:r>
            <a:endParaRPr lang="sr-Latn-RS" dirty="0"/>
          </a:p>
          <a:p>
            <a:r>
              <a:rPr lang="en-US" dirty="0" err="1"/>
              <a:t>Hilar</a:t>
            </a:r>
            <a:r>
              <a:rPr lang="en-US" dirty="0"/>
              <a:t> enlargement is a common presenting feature in patients with bronchial carcinoma</a:t>
            </a:r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1548" y="1"/>
            <a:ext cx="4080451" cy="39541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886" y="3028284"/>
            <a:ext cx="3402434" cy="3829716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152298" y="5177481"/>
            <a:ext cx="303970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sr-Latn-CS" sz="240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collapse</a:t>
            </a:r>
            <a:r>
              <a:rPr lang="sr-Latn-CS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RUL</a:t>
            </a:r>
            <a:endParaRPr lang="en-US" sz="24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40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5331"/>
            <a:ext cx="10515600" cy="1021491"/>
          </a:xfrm>
        </p:spPr>
        <p:txBody>
          <a:bodyPr/>
          <a:lstStyle/>
          <a:p>
            <a:r>
              <a:rPr lang="sr-Latn-RS" dirty="0" smtClean="0"/>
              <a:t>P</a:t>
            </a:r>
            <a:r>
              <a:rPr lang="en-US" dirty="0" err="1" smtClean="0"/>
              <a:t>eripheral</a:t>
            </a:r>
            <a:r>
              <a:rPr lang="en-US" dirty="0" smtClean="0"/>
              <a:t> </a:t>
            </a:r>
            <a:r>
              <a:rPr lang="en-US" dirty="0" err="1"/>
              <a:t>tumours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038" y="1021492"/>
            <a:ext cx="10157254" cy="5601730"/>
          </a:xfrm>
        </p:spPr>
        <p:txBody>
          <a:bodyPr/>
          <a:lstStyle/>
          <a:p>
            <a:r>
              <a:rPr lang="en-US" dirty="0"/>
              <a:t>Approximately 40% of bronchial carcinomas arise beyond the segmental bronchi, and in 30% a peripheral mass is the sole radiographic </a:t>
            </a:r>
            <a:r>
              <a:rPr lang="en-US" dirty="0" smtClean="0"/>
              <a:t>finding</a:t>
            </a:r>
            <a:endParaRPr lang="sr-Latn-RS" dirty="0" smtClean="0"/>
          </a:p>
          <a:p>
            <a:r>
              <a:rPr lang="en-US" dirty="0"/>
              <a:t>The term corona </a:t>
            </a:r>
            <a:r>
              <a:rPr lang="en-US" dirty="0" err="1"/>
              <a:t>radiata</a:t>
            </a:r>
            <a:r>
              <a:rPr lang="en-US" dirty="0"/>
              <a:t> is used to describe numerous fine strands radiating into the lung from a central mass, sometimes with </a:t>
            </a:r>
            <a:r>
              <a:rPr lang="en-US" dirty="0" err="1"/>
              <a:t>transradiant</a:t>
            </a:r>
            <a:r>
              <a:rPr lang="en-US" dirty="0"/>
              <a:t> lung parenchyma between these </a:t>
            </a:r>
            <a:r>
              <a:rPr lang="en-US" dirty="0" smtClean="0"/>
              <a:t>strands </a:t>
            </a:r>
            <a:endParaRPr lang="sr-Latn-RS" dirty="0" smtClean="0"/>
          </a:p>
          <a:p>
            <a:r>
              <a:rPr lang="en-US" dirty="0" smtClean="0"/>
              <a:t>While </a:t>
            </a:r>
            <a:r>
              <a:rPr lang="en-US" dirty="0"/>
              <a:t>not specific, this sign is highly suggestive of bronchial </a:t>
            </a:r>
            <a:r>
              <a:rPr lang="en-US" dirty="0" smtClean="0"/>
              <a:t>carcinoma</a:t>
            </a:r>
            <a:endParaRPr lang="sr-Latn-RS" dirty="0" smtClean="0"/>
          </a:p>
          <a:p>
            <a:r>
              <a:rPr lang="en-US" dirty="0"/>
              <a:t>Absolutely spherical, sharply defined, smooth-edged nodules due to carcinoma of the lung are </a:t>
            </a:r>
            <a:r>
              <a:rPr lang="en-US" dirty="0" smtClean="0"/>
              <a:t>rare</a:t>
            </a:r>
            <a:endParaRPr lang="sr-Latn-RS" dirty="0" smtClean="0"/>
          </a:p>
          <a:p>
            <a:r>
              <a:rPr lang="en-US" dirty="0"/>
              <a:t>Cavitation may be identified in </a:t>
            </a:r>
            <a:r>
              <a:rPr lang="en-US" dirty="0" err="1"/>
              <a:t>tumours</a:t>
            </a:r>
            <a:r>
              <a:rPr lang="en-US" dirty="0"/>
              <a:t> of any </a:t>
            </a:r>
            <a:r>
              <a:rPr lang="en-US" dirty="0" smtClean="0"/>
              <a:t>size </a:t>
            </a:r>
            <a:r>
              <a:rPr lang="en-US" dirty="0"/>
              <a:t>and is best demonstrated by CT</a:t>
            </a:r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09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historical view of x-rays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/>
              <a:t>T</a:t>
            </a:r>
            <a:r>
              <a:rPr lang="en-US" dirty="0" smtClean="0"/>
              <a:t>he first tube with which Roentgen discovered X-rays</a:t>
            </a:r>
            <a:endParaRPr lang="sr-Latn-RS" dirty="0" smtClean="0"/>
          </a:p>
          <a:p>
            <a:endParaRPr lang="sr-Latn-RS" dirty="0"/>
          </a:p>
          <a:p>
            <a:r>
              <a:rPr lang="en-US" dirty="0" smtClean="0"/>
              <a:t>Hand </a:t>
            </a:r>
            <a:r>
              <a:rPr lang="en-US" dirty="0" err="1" smtClean="0"/>
              <a:t>mit</a:t>
            </a:r>
            <a:r>
              <a:rPr lang="en-US" dirty="0" smtClean="0"/>
              <a:t> </a:t>
            </a:r>
            <a:r>
              <a:rPr lang="en-US" dirty="0" err="1" smtClean="0"/>
              <a:t>Ringen</a:t>
            </a:r>
            <a:r>
              <a:rPr lang="en-US" dirty="0" smtClean="0"/>
              <a:t> (Hand with Rings): print of Wilhelm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 </a:t>
            </a:r>
            <a:r>
              <a:rPr lang="en-US" dirty="0" err="1" smtClean="0"/>
              <a:t>Röntgen's</a:t>
            </a:r>
            <a:r>
              <a:rPr lang="en-US" dirty="0" smtClean="0"/>
              <a:t> first "medical" X-ray, of his wife's hand</a:t>
            </a:r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4550" y="1825625"/>
            <a:ext cx="1619250" cy="1876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05" y="3800904"/>
            <a:ext cx="19050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71425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5331"/>
            <a:ext cx="10515600" cy="1021491"/>
          </a:xfrm>
        </p:spPr>
        <p:txBody>
          <a:bodyPr/>
          <a:lstStyle/>
          <a:p>
            <a:r>
              <a:rPr lang="sr-Latn-RS" dirty="0" smtClean="0"/>
              <a:t>P</a:t>
            </a:r>
            <a:r>
              <a:rPr lang="en-US" dirty="0" err="1" smtClean="0"/>
              <a:t>eripheral</a:t>
            </a:r>
            <a:r>
              <a:rPr lang="en-US" dirty="0" smtClean="0"/>
              <a:t> </a:t>
            </a:r>
            <a:r>
              <a:rPr lang="en-US" dirty="0" err="1"/>
              <a:t>tumours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038" y="1021492"/>
            <a:ext cx="11040762" cy="5601730"/>
          </a:xfrm>
        </p:spPr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820" y="1136822"/>
            <a:ext cx="5127180" cy="50479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3269" y="533483"/>
            <a:ext cx="4124288" cy="23096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9427" y="3065371"/>
            <a:ext cx="2804512" cy="3792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20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Neoplastic</a:t>
            </a:r>
            <a:r>
              <a:rPr lang="sr-Latn-RS" dirty="0" smtClean="0"/>
              <a:t> </a:t>
            </a:r>
            <a:r>
              <a:rPr lang="sr-Latn-RS" dirty="0" err="1" smtClean="0"/>
              <a:t>cavitation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89" y="1712141"/>
            <a:ext cx="4642928" cy="45783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4117" y="205868"/>
            <a:ext cx="2794942" cy="32652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8214" y="3794089"/>
            <a:ext cx="2992652" cy="276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852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Corona</a:t>
            </a:r>
            <a:r>
              <a:rPr lang="sr-Latn-RS" dirty="0" smtClean="0"/>
              <a:t> </a:t>
            </a:r>
            <a:r>
              <a:rPr lang="sr-Latn-RS" dirty="0" err="1" smtClean="0"/>
              <a:t>radiata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127" y="750342"/>
            <a:ext cx="3535965" cy="21021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4228" y="3636790"/>
            <a:ext cx="3590864" cy="25189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6276" y="1524000"/>
            <a:ext cx="4579953" cy="481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05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5331"/>
            <a:ext cx="10515600" cy="864972"/>
          </a:xfrm>
        </p:spPr>
        <p:txBody>
          <a:bodyPr/>
          <a:lstStyle/>
          <a:p>
            <a:r>
              <a:rPr lang="sr-Latn-RS" dirty="0" smtClean="0"/>
              <a:t>Pancoast </a:t>
            </a:r>
            <a:r>
              <a:rPr lang="sr-Latn-RS" dirty="0" err="1" smtClean="0"/>
              <a:t>toumors</a:t>
            </a:r>
            <a:r>
              <a:rPr lang="sr-Latn-R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086" y="1037968"/>
            <a:ext cx="8575590" cy="5585254"/>
          </a:xfrm>
        </p:spPr>
        <p:txBody>
          <a:bodyPr/>
          <a:lstStyle/>
          <a:p>
            <a:r>
              <a:rPr lang="en-US" dirty="0"/>
              <a:t>A </a:t>
            </a:r>
            <a:r>
              <a:rPr lang="en-US" dirty="0" err="1"/>
              <a:t>Pancoast</a:t>
            </a:r>
            <a:r>
              <a:rPr lang="en-US" dirty="0"/>
              <a:t> tumor is a tumor of the apex of the </a:t>
            </a:r>
            <a:r>
              <a:rPr lang="en-US" dirty="0" smtClean="0"/>
              <a:t>lung</a:t>
            </a:r>
            <a:r>
              <a:rPr lang="sr-Latn-RS" dirty="0" smtClean="0"/>
              <a:t> (3%)</a:t>
            </a:r>
            <a:r>
              <a:rPr lang="en-US" dirty="0" smtClean="0"/>
              <a:t> </a:t>
            </a:r>
            <a:endParaRPr lang="sr-Latn-RS" dirty="0" smtClean="0"/>
          </a:p>
          <a:p>
            <a:r>
              <a:rPr lang="en-US" dirty="0" smtClean="0"/>
              <a:t>It </a:t>
            </a:r>
            <a:r>
              <a:rPr lang="en-US" dirty="0"/>
              <a:t>is a type of lung cancer defined primarily by its location situated at the top end of either the right or left </a:t>
            </a:r>
            <a:r>
              <a:rPr lang="en-US" dirty="0" smtClean="0"/>
              <a:t>lung </a:t>
            </a:r>
            <a:endParaRPr lang="sr-Latn-RS" dirty="0" smtClean="0"/>
          </a:p>
          <a:p>
            <a:r>
              <a:rPr lang="en-US" dirty="0" smtClean="0"/>
              <a:t>It </a:t>
            </a:r>
            <a:r>
              <a:rPr lang="en-US" dirty="0"/>
              <a:t>typically spreads to nearby tissues </a:t>
            </a:r>
            <a:r>
              <a:rPr lang="en-US" dirty="0" smtClean="0"/>
              <a:t>with </a:t>
            </a:r>
            <a:r>
              <a:rPr lang="en-US" dirty="0"/>
              <a:t>localized destruction of ribs and vertebrae</a:t>
            </a:r>
            <a:r>
              <a:rPr lang="en-US" dirty="0" smtClean="0"/>
              <a:t> </a:t>
            </a:r>
            <a:endParaRPr lang="sr-Latn-RS" dirty="0" smtClean="0"/>
          </a:p>
          <a:p>
            <a:r>
              <a:rPr lang="en-US" dirty="0" smtClean="0"/>
              <a:t>Most </a:t>
            </a:r>
            <a:r>
              <a:rPr lang="en-US" dirty="0" err="1"/>
              <a:t>Pancoast</a:t>
            </a:r>
            <a:r>
              <a:rPr lang="en-US" dirty="0"/>
              <a:t> tumors are non-small-cell lung </a:t>
            </a:r>
            <a:r>
              <a:rPr lang="en-US" dirty="0" smtClean="0"/>
              <a:t>cancers</a:t>
            </a:r>
            <a:endParaRPr lang="sr-Latn-RS" dirty="0" smtClean="0"/>
          </a:p>
          <a:p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growing</a:t>
            </a:r>
            <a:r>
              <a:rPr lang="sr-Latn-RS" dirty="0"/>
              <a:t> tumor </a:t>
            </a:r>
            <a:r>
              <a:rPr lang="sr-Latn-RS" dirty="0" err="1"/>
              <a:t>can</a:t>
            </a:r>
            <a:r>
              <a:rPr lang="sr-Latn-RS" dirty="0"/>
              <a:t> </a:t>
            </a:r>
            <a:r>
              <a:rPr lang="sr-Latn-RS" dirty="0" err="1"/>
              <a:t>cause</a:t>
            </a:r>
            <a:r>
              <a:rPr lang="sr-Latn-RS" dirty="0"/>
              <a:t> </a:t>
            </a:r>
            <a:r>
              <a:rPr lang="sr-Latn-RS" dirty="0" err="1"/>
              <a:t>compression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smtClean="0"/>
              <a:t>a </a:t>
            </a:r>
            <a:r>
              <a:rPr lang="sr-Latn-RS" dirty="0" err="1"/>
              <a:t>sympathetic</a:t>
            </a:r>
            <a:r>
              <a:rPr lang="sr-Latn-RS" dirty="0"/>
              <a:t> </a:t>
            </a:r>
            <a:r>
              <a:rPr lang="sr-Latn-RS" dirty="0" err="1"/>
              <a:t>ganglion</a:t>
            </a:r>
            <a:r>
              <a:rPr lang="sr-Latn-RS" dirty="0"/>
              <a:t> (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stellate</a:t>
            </a:r>
            <a:r>
              <a:rPr lang="sr-Latn-RS" dirty="0"/>
              <a:t> </a:t>
            </a:r>
            <a:r>
              <a:rPr lang="sr-Latn-RS" dirty="0" err="1"/>
              <a:t>ganglion</a:t>
            </a:r>
            <a:r>
              <a:rPr lang="sr-Latn-RS" dirty="0"/>
              <a:t>), </a:t>
            </a:r>
            <a:r>
              <a:rPr lang="sr-Latn-RS" dirty="0" err="1"/>
              <a:t>resulting</a:t>
            </a:r>
            <a:r>
              <a:rPr lang="sr-Latn-RS" dirty="0"/>
              <a:t> in a </a:t>
            </a:r>
            <a:r>
              <a:rPr lang="sr-Latn-RS" dirty="0" err="1"/>
              <a:t>range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symptoms</a:t>
            </a:r>
            <a:r>
              <a:rPr lang="sr-Latn-RS" dirty="0"/>
              <a:t> </a:t>
            </a:r>
            <a:r>
              <a:rPr lang="sr-Latn-RS" dirty="0" err="1"/>
              <a:t>known</a:t>
            </a:r>
            <a:r>
              <a:rPr lang="sr-Latn-RS" dirty="0"/>
              <a:t> as </a:t>
            </a:r>
            <a:r>
              <a:rPr lang="sr-Latn-RS" dirty="0" err="1"/>
              <a:t>Horner's</a:t>
            </a:r>
            <a:r>
              <a:rPr lang="sr-Latn-RS" dirty="0"/>
              <a:t> </a:t>
            </a:r>
            <a:r>
              <a:rPr lang="sr-Latn-RS" dirty="0" err="1" smtClean="0"/>
              <a:t>syndrome</a:t>
            </a:r>
            <a:r>
              <a:rPr lang="sr-Latn-RS" dirty="0" smtClean="0"/>
              <a:t> (</a:t>
            </a:r>
            <a:r>
              <a:rPr lang="sr-Latn-RS" dirty="0" err="1" smtClean="0"/>
              <a:t>ptosis</a:t>
            </a:r>
            <a:r>
              <a:rPr lang="sr-Latn-RS" dirty="0" smtClean="0"/>
              <a:t>, </a:t>
            </a:r>
            <a:r>
              <a:rPr lang="sr-Latn-RS" dirty="0" err="1" smtClean="0"/>
              <a:t>miosis</a:t>
            </a:r>
            <a:r>
              <a:rPr lang="sr-Latn-RS" dirty="0" smtClean="0"/>
              <a:t>, </a:t>
            </a:r>
            <a:r>
              <a:rPr lang="sr-Latn-RS" dirty="0" err="1" smtClean="0"/>
              <a:t>anhidrosis</a:t>
            </a:r>
            <a:r>
              <a:rPr lang="sr-Latn-RS" dirty="0"/>
              <a:t>)</a:t>
            </a:r>
            <a:r>
              <a:rPr lang="sr-Latn-RS" dirty="0" smtClean="0"/>
              <a:t> </a:t>
            </a:r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3414" y="1037968"/>
            <a:ext cx="3348586" cy="292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92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Pancoast </a:t>
            </a:r>
            <a:r>
              <a:rPr lang="sr-Latn-RS" dirty="0" err="1"/>
              <a:t>toumors</a:t>
            </a:r>
            <a:r>
              <a:rPr lang="sr-Latn-RS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08" y="1690687"/>
            <a:ext cx="5202974" cy="40593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119" y="1651059"/>
            <a:ext cx="5274523" cy="409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6676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Bronchiolo-alveolar carcinomas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Bronchiolo</a:t>
            </a:r>
            <a:r>
              <a:rPr lang="en-US" dirty="0"/>
              <a:t>-alveolar carcinomas arise from the alveoli and the immediately adjacent small </a:t>
            </a:r>
            <a:r>
              <a:rPr lang="en-US" dirty="0" smtClean="0"/>
              <a:t>airways </a:t>
            </a:r>
            <a:endParaRPr lang="sr-Latn-RS" dirty="0" smtClean="0"/>
          </a:p>
          <a:p>
            <a:r>
              <a:rPr lang="en-US" dirty="0" smtClean="0"/>
              <a:t>They </a:t>
            </a:r>
            <a:r>
              <a:rPr lang="en-US" dirty="0"/>
              <a:t>therefore present as peripheral pulmonary opacities rather than with the effects of large airway </a:t>
            </a:r>
            <a:r>
              <a:rPr lang="en-US" dirty="0" smtClean="0"/>
              <a:t>obstruction </a:t>
            </a:r>
            <a:endParaRPr lang="sr-Latn-RS" dirty="0" smtClean="0"/>
          </a:p>
          <a:p>
            <a:r>
              <a:rPr lang="en-US" dirty="0" smtClean="0"/>
              <a:t>The </a:t>
            </a:r>
            <a:r>
              <a:rPr lang="en-US" dirty="0"/>
              <a:t>most common radiographic </a:t>
            </a:r>
            <a:r>
              <a:rPr lang="en-US" dirty="0" smtClean="0"/>
              <a:t>finding </a:t>
            </a:r>
            <a:r>
              <a:rPr lang="en-US" dirty="0"/>
              <a:t>is a solitary lobulated or </a:t>
            </a:r>
            <a:r>
              <a:rPr lang="en-US" dirty="0" err="1"/>
              <a:t>spiculated</a:t>
            </a:r>
            <a:r>
              <a:rPr lang="en-US" dirty="0"/>
              <a:t> pulmonary mass indistinguishable from other types of </a:t>
            </a:r>
            <a:r>
              <a:rPr lang="en-US" dirty="0" smtClean="0"/>
              <a:t>carcinoma </a:t>
            </a:r>
            <a:endParaRPr lang="sr-Latn-RS" dirty="0" smtClean="0"/>
          </a:p>
          <a:p>
            <a:r>
              <a:rPr lang="en-US" dirty="0" smtClean="0"/>
              <a:t>Bubble-like </a:t>
            </a:r>
            <a:r>
              <a:rPr lang="en-US" dirty="0" err="1"/>
              <a:t>lucencies</a:t>
            </a:r>
            <a:r>
              <a:rPr lang="en-US" dirty="0"/>
              <a:t> corresponding to patent small bronchi, air-containing cystic </a:t>
            </a:r>
            <a:r>
              <a:rPr lang="en-US" dirty="0" err="1"/>
              <a:t>lucencies</a:t>
            </a:r>
            <a:r>
              <a:rPr lang="en-US" dirty="0"/>
              <a:t>, or air </a:t>
            </a:r>
            <a:r>
              <a:rPr lang="en-US" dirty="0" err="1"/>
              <a:t>bronchograms</a:t>
            </a:r>
            <a:r>
              <a:rPr lang="en-US" dirty="0"/>
              <a:t> and cavitation may be seen</a:t>
            </a:r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109581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7093"/>
            <a:ext cx="10515600" cy="945490"/>
          </a:xfrm>
        </p:spPr>
        <p:txBody>
          <a:bodyPr/>
          <a:lstStyle/>
          <a:p>
            <a:r>
              <a:rPr lang="en-US" dirty="0"/>
              <a:t>Bronchiolo-alveolar carcinomas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562" y="947351"/>
            <a:ext cx="11057238" cy="5708822"/>
          </a:xfrm>
        </p:spPr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75" y="1146990"/>
            <a:ext cx="6192907" cy="22881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866" y="1306640"/>
            <a:ext cx="4826059" cy="388319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3051" y="4061123"/>
            <a:ext cx="3671954" cy="259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94491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7093"/>
            <a:ext cx="10515600" cy="914399"/>
          </a:xfrm>
        </p:spPr>
        <p:txBody>
          <a:bodyPr/>
          <a:lstStyle/>
          <a:p>
            <a:r>
              <a:rPr lang="sr-Latn-RS" dirty="0" err="1" smtClean="0"/>
              <a:t>Metastases</a:t>
            </a:r>
            <a:r>
              <a:rPr lang="sr-Latn-R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897" y="922638"/>
            <a:ext cx="11114903" cy="565939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Pulmonary </a:t>
            </a:r>
            <a:r>
              <a:rPr lang="en-US" dirty="0" smtClean="0"/>
              <a:t>metastases </a:t>
            </a:r>
            <a:r>
              <a:rPr lang="en-US" dirty="0"/>
              <a:t>in adults are usually from breast, gastrointestinal tract, kidney, testes, head and neck </a:t>
            </a:r>
            <a:r>
              <a:rPr lang="en-US" dirty="0" err="1"/>
              <a:t>tumours</a:t>
            </a:r>
            <a:r>
              <a:rPr lang="en-US" dirty="0"/>
              <a:t> or from a variety of bone and soft tissue </a:t>
            </a:r>
            <a:r>
              <a:rPr lang="en-US" dirty="0" smtClean="0"/>
              <a:t>sarcomas</a:t>
            </a:r>
            <a:endParaRPr lang="sr-Latn-RS" dirty="0" smtClean="0"/>
          </a:p>
          <a:p>
            <a:r>
              <a:rPr lang="en-US" dirty="0"/>
              <a:t>The spread of </a:t>
            </a:r>
            <a:r>
              <a:rPr lang="en-US" dirty="0" err="1"/>
              <a:t>extrapulmonary</a:t>
            </a:r>
            <a:r>
              <a:rPr lang="en-US" dirty="0"/>
              <a:t> neoplasm to the lung may occur by direct invasion of the pulmonary parenchyma or as a result of </a:t>
            </a:r>
            <a:r>
              <a:rPr lang="en-US" dirty="0" err="1"/>
              <a:t>hematogenous</a:t>
            </a:r>
            <a:r>
              <a:rPr lang="en-US" dirty="0"/>
              <a:t> </a:t>
            </a:r>
            <a:r>
              <a:rPr lang="en-US" dirty="0" smtClean="0"/>
              <a:t>dissemination</a:t>
            </a:r>
            <a:endParaRPr lang="sr-Latn-RS" dirty="0" smtClean="0"/>
          </a:p>
          <a:p>
            <a:r>
              <a:rPr lang="en-US" b="1" dirty="0"/>
              <a:t>Direct invasion </a:t>
            </a:r>
            <a:r>
              <a:rPr lang="en-US" dirty="0"/>
              <a:t>of the lung may occur with mediastinal, pleural, or chest wall </a:t>
            </a:r>
            <a:r>
              <a:rPr lang="en-US" dirty="0" smtClean="0"/>
              <a:t>malignancies </a:t>
            </a:r>
            <a:endParaRPr lang="sr-Latn-R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most common mediastinal malignancies to invade the lung are esophageal carcinoma, lymphoma, and malignant germ cell tumors, or any malignancy metastasizing to mediastinal or </a:t>
            </a:r>
            <a:r>
              <a:rPr lang="en-US" dirty="0" err="1"/>
              <a:t>hilar</a:t>
            </a:r>
            <a:r>
              <a:rPr lang="en-US" dirty="0"/>
              <a:t> lymph </a:t>
            </a:r>
            <a:r>
              <a:rPr lang="en-US" dirty="0" smtClean="0"/>
              <a:t>nodes</a:t>
            </a:r>
            <a:endParaRPr lang="sr-Latn-RS" dirty="0" smtClean="0"/>
          </a:p>
          <a:p>
            <a:r>
              <a:rPr lang="en-US" b="1" dirty="0" err="1"/>
              <a:t>Hematogenous</a:t>
            </a:r>
            <a:r>
              <a:rPr lang="en-US" b="1" dirty="0"/>
              <a:t> metastases </a:t>
            </a:r>
            <a:r>
              <a:rPr lang="en-US" dirty="0"/>
              <a:t>to the lung may be seen with any tumor that gains access to the </a:t>
            </a:r>
            <a:r>
              <a:rPr lang="sr-Latn-RS" dirty="0" err="1" smtClean="0"/>
              <a:t>superior</a:t>
            </a:r>
            <a:r>
              <a:rPr lang="sr-Latn-RS" dirty="0" smtClean="0"/>
              <a:t> vena cava</a:t>
            </a:r>
            <a:r>
              <a:rPr lang="en-US" dirty="0" smtClean="0"/>
              <a:t>, </a:t>
            </a:r>
            <a:r>
              <a:rPr lang="en-US" dirty="0"/>
              <a:t>inferior vena cava, or thoracic duct, because the </a:t>
            </a:r>
            <a:r>
              <a:rPr lang="sr-Latn-RS" dirty="0" err="1" smtClean="0"/>
              <a:t>pulmonal</a:t>
            </a:r>
            <a:r>
              <a:rPr lang="sr-Latn-RS" dirty="0" smtClean="0"/>
              <a:t> </a:t>
            </a:r>
            <a:r>
              <a:rPr lang="sr-Latn-RS" dirty="0" err="1" smtClean="0"/>
              <a:t>artery</a:t>
            </a:r>
            <a:r>
              <a:rPr lang="en-US" dirty="0" smtClean="0"/>
              <a:t> </a:t>
            </a:r>
            <a:r>
              <a:rPr lang="en-US" dirty="0"/>
              <a:t>is the </a:t>
            </a:r>
            <a:r>
              <a:rPr lang="en-US" dirty="0" smtClean="0"/>
              <a:t>final </a:t>
            </a:r>
            <a:r>
              <a:rPr lang="en-US" dirty="0"/>
              <a:t>common pathway for these channels</a:t>
            </a:r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97446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7094"/>
            <a:ext cx="10515600" cy="634312"/>
          </a:xfrm>
        </p:spPr>
        <p:txBody>
          <a:bodyPr>
            <a:normAutofit fontScale="90000"/>
          </a:bodyPr>
          <a:lstStyle/>
          <a:p>
            <a:r>
              <a:rPr lang="sr-Latn-RS" dirty="0" err="1" smtClean="0"/>
              <a:t>Metastases</a:t>
            </a:r>
            <a:r>
              <a:rPr lang="sr-Latn-R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897" y="741406"/>
            <a:ext cx="11763633" cy="5840626"/>
          </a:xfrm>
        </p:spPr>
        <p:txBody>
          <a:bodyPr>
            <a:normAutofit fontScale="92500" lnSpcReduction="10000"/>
          </a:bodyPr>
          <a:lstStyle/>
          <a:p>
            <a:r>
              <a:rPr lang="en-US" i="1" dirty="0"/>
              <a:t>Pulmonary nodules </a:t>
            </a:r>
            <a:r>
              <a:rPr lang="en-US" dirty="0"/>
              <a:t>are the most common manifestation of </a:t>
            </a:r>
            <a:r>
              <a:rPr lang="en-US" dirty="0" err="1"/>
              <a:t>hematogenous</a:t>
            </a:r>
            <a:r>
              <a:rPr lang="en-US" dirty="0"/>
              <a:t> metastases to the </a:t>
            </a:r>
            <a:r>
              <a:rPr lang="en-US" dirty="0" smtClean="0"/>
              <a:t>lung </a:t>
            </a:r>
            <a:endParaRPr lang="sr-Latn-RS" dirty="0" smtClean="0"/>
          </a:p>
          <a:p>
            <a:r>
              <a:rPr lang="en-US" dirty="0" smtClean="0"/>
              <a:t>They </a:t>
            </a:r>
            <a:r>
              <a:rPr lang="en-US" dirty="0"/>
              <a:t>are most commonly seen in carcinomas of the lung, breast, kidney, thyroid, colon, uterus, and head and </a:t>
            </a:r>
            <a:r>
              <a:rPr lang="en-US" dirty="0" smtClean="0"/>
              <a:t>neck</a:t>
            </a:r>
            <a:endParaRPr lang="sr-Latn-RS" dirty="0" smtClean="0"/>
          </a:p>
          <a:p>
            <a:r>
              <a:rPr lang="en-US" dirty="0"/>
              <a:t>Carcinomas of the </a:t>
            </a:r>
            <a:r>
              <a:rPr lang="en-US" dirty="0" err="1"/>
              <a:t>rectosigmoid</a:t>
            </a:r>
            <a:r>
              <a:rPr lang="en-US" dirty="0"/>
              <a:t> colon, </a:t>
            </a:r>
            <a:r>
              <a:rPr lang="en-US" dirty="0" err="1"/>
              <a:t>osteogenic</a:t>
            </a:r>
            <a:r>
              <a:rPr lang="en-US" dirty="0"/>
              <a:t> sarcoma, renal cell carcinoma, and melanoma are more likely to result in solitary pulmonary </a:t>
            </a:r>
            <a:r>
              <a:rPr lang="en-US" dirty="0" smtClean="0"/>
              <a:t>metastases</a:t>
            </a:r>
            <a:endParaRPr lang="sr-Latn-RS" dirty="0" smtClean="0"/>
          </a:p>
          <a:p>
            <a:r>
              <a:rPr lang="sr-Latn-RS" i="1" dirty="0" err="1"/>
              <a:t>Lymphangitic</a:t>
            </a:r>
            <a:r>
              <a:rPr lang="sr-Latn-RS" i="1" dirty="0"/>
              <a:t> </a:t>
            </a:r>
            <a:r>
              <a:rPr lang="sr-Latn-RS" i="1" dirty="0" err="1" smtClean="0"/>
              <a:t>carcinomatosis</a:t>
            </a:r>
            <a:r>
              <a:rPr lang="sr-Latn-RS" i="1" dirty="0" smtClean="0"/>
              <a:t> </a:t>
            </a:r>
            <a:r>
              <a:rPr lang="sr-Latn-RS" dirty="0"/>
              <a:t>(</a:t>
            </a:r>
            <a:r>
              <a:rPr lang="sr-Latn-RS" dirty="0" smtClean="0"/>
              <a:t>LC) - </a:t>
            </a:r>
            <a:r>
              <a:rPr lang="sr-Latn-RS" dirty="0" err="1" smtClean="0"/>
              <a:t>while</a:t>
            </a:r>
            <a:r>
              <a:rPr lang="sr-Latn-RS" dirty="0" smtClean="0"/>
              <a:t> </a:t>
            </a:r>
            <a:r>
              <a:rPr lang="sr-Latn-RS" dirty="0" err="1"/>
              <a:t>direct</a:t>
            </a:r>
            <a:r>
              <a:rPr lang="sr-Latn-RS" dirty="0"/>
              <a:t> </a:t>
            </a:r>
            <a:r>
              <a:rPr lang="sr-Latn-RS" dirty="0" err="1"/>
              <a:t>parenchymal</a:t>
            </a:r>
            <a:r>
              <a:rPr lang="sr-Latn-RS" dirty="0"/>
              <a:t> </a:t>
            </a:r>
            <a:r>
              <a:rPr lang="sr-Latn-RS" dirty="0" err="1"/>
              <a:t>lymphatic</a:t>
            </a:r>
            <a:r>
              <a:rPr lang="sr-Latn-RS" dirty="0"/>
              <a:t> </a:t>
            </a:r>
            <a:r>
              <a:rPr lang="sr-Latn-RS" dirty="0" err="1"/>
              <a:t>invasion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obstruction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hilar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mediastinal</a:t>
            </a:r>
            <a:r>
              <a:rPr lang="sr-Latn-RS" dirty="0"/>
              <a:t> </a:t>
            </a:r>
            <a:r>
              <a:rPr lang="sr-Latn-RS" dirty="0" err="1"/>
              <a:t>lymph</a:t>
            </a:r>
            <a:r>
              <a:rPr lang="sr-Latn-RS" dirty="0"/>
              <a:t> </a:t>
            </a:r>
            <a:r>
              <a:rPr lang="sr-Latn-RS" dirty="0" err="1"/>
              <a:t>nodes</a:t>
            </a:r>
            <a:r>
              <a:rPr lang="sr-Latn-RS" dirty="0"/>
              <a:t> </a:t>
            </a:r>
            <a:r>
              <a:rPr lang="sr-Latn-RS" dirty="0" err="1"/>
              <a:t>by</a:t>
            </a:r>
            <a:r>
              <a:rPr lang="sr-Latn-RS" dirty="0"/>
              <a:t> </a:t>
            </a:r>
            <a:r>
              <a:rPr lang="sr-Latn-RS" dirty="0" err="1"/>
              <a:t>bronchogenic</a:t>
            </a:r>
            <a:r>
              <a:rPr lang="sr-Latn-RS" dirty="0"/>
              <a:t> </a:t>
            </a:r>
            <a:r>
              <a:rPr lang="sr-Latn-RS" dirty="0" err="1"/>
              <a:t>carcinoma</a:t>
            </a:r>
            <a:r>
              <a:rPr lang="sr-Latn-RS" dirty="0"/>
              <a:t> is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smtClean="0"/>
              <a:t>most </a:t>
            </a:r>
            <a:r>
              <a:rPr lang="sr-Latn-RS" dirty="0" err="1" smtClean="0"/>
              <a:t>common</a:t>
            </a:r>
            <a:r>
              <a:rPr lang="sr-Latn-RS" dirty="0" smtClean="0"/>
              <a:t> </a:t>
            </a:r>
            <a:r>
              <a:rPr lang="sr-Latn-RS" dirty="0" err="1"/>
              <a:t>cause</a:t>
            </a:r>
            <a:r>
              <a:rPr lang="sr-Latn-RS" dirty="0"/>
              <a:t> </a:t>
            </a:r>
            <a:r>
              <a:rPr lang="sr-Latn-RS" dirty="0" err="1"/>
              <a:t>of</a:t>
            </a:r>
            <a:r>
              <a:rPr lang="sr-Latn-RS" dirty="0"/>
              <a:t> </a:t>
            </a:r>
            <a:r>
              <a:rPr lang="sr-Latn-RS" dirty="0" err="1"/>
              <a:t>unilateral</a:t>
            </a:r>
            <a:r>
              <a:rPr lang="sr-Latn-RS" dirty="0"/>
              <a:t> LC, </a:t>
            </a:r>
            <a:r>
              <a:rPr lang="sr-Latn-RS" dirty="0" err="1"/>
              <a:t>extrapulmonary</a:t>
            </a:r>
            <a:r>
              <a:rPr lang="sr-Latn-RS" dirty="0"/>
              <a:t> </a:t>
            </a:r>
            <a:r>
              <a:rPr lang="sr-Latn-RS" dirty="0" err="1"/>
              <a:t>malignancies</a:t>
            </a:r>
            <a:r>
              <a:rPr lang="sr-Latn-RS" dirty="0"/>
              <a:t> </a:t>
            </a:r>
            <a:r>
              <a:rPr lang="sr-Latn-RS" dirty="0" err="1"/>
              <a:t>may</a:t>
            </a:r>
            <a:r>
              <a:rPr lang="sr-Latn-RS" dirty="0"/>
              <a:t> </a:t>
            </a:r>
            <a:r>
              <a:rPr lang="sr-Latn-RS" dirty="0" err="1"/>
              <a:t>invade</a:t>
            </a:r>
            <a:r>
              <a:rPr lang="sr-Latn-RS" dirty="0"/>
              <a:t> </a:t>
            </a:r>
            <a:r>
              <a:rPr lang="sr-Latn-RS" dirty="0" err="1"/>
              <a:t>pulmonary</a:t>
            </a:r>
            <a:r>
              <a:rPr lang="sr-Latn-RS" dirty="0"/>
              <a:t> </a:t>
            </a:r>
            <a:r>
              <a:rPr lang="sr-Latn-RS" dirty="0" err="1"/>
              <a:t>lymphatics</a:t>
            </a:r>
            <a:r>
              <a:rPr lang="sr-Latn-RS" dirty="0"/>
              <a:t> </a:t>
            </a:r>
            <a:r>
              <a:rPr lang="sr-Latn-RS" dirty="0" err="1"/>
              <a:t>after</a:t>
            </a:r>
            <a:r>
              <a:rPr lang="sr-Latn-RS" dirty="0"/>
              <a:t> </a:t>
            </a:r>
            <a:r>
              <a:rPr lang="sr-Latn-RS" dirty="0" err="1" smtClean="0"/>
              <a:t>hematogenous</a:t>
            </a:r>
            <a:r>
              <a:rPr lang="sr-Latn-RS" dirty="0" smtClean="0"/>
              <a:t> </a:t>
            </a:r>
            <a:r>
              <a:rPr lang="sr-Latn-RS" dirty="0" err="1" smtClean="0"/>
              <a:t>dissemination</a:t>
            </a:r>
            <a:r>
              <a:rPr lang="sr-Latn-RS" dirty="0" smtClean="0"/>
              <a:t> </a:t>
            </a:r>
            <a:r>
              <a:rPr lang="sr-Latn-RS" dirty="0"/>
              <a:t>to </a:t>
            </a:r>
            <a:r>
              <a:rPr lang="sr-Latn-RS" dirty="0" err="1"/>
              <a:t>both</a:t>
            </a:r>
            <a:r>
              <a:rPr lang="sr-Latn-RS" dirty="0"/>
              <a:t> </a:t>
            </a:r>
            <a:r>
              <a:rPr lang="sr-Latn-RS" dirty="0" err="1"/>
              <a:t>lungs</a:t>
            </a:r>
            <a:r>
              <a:rPr lang="sr-Latn-RS" dirty="0"/>
              <a:t> to </a:t>
            </a:r>
            <a:r>
              <a:rPr lang="sr-Latn-RS" dirty="0" err="1"/>
              <a:t>produce</a:t>
            </a:r>
            <a:r>
              <a:rPr lang="sr-Latn-RS" dirty="0"/>
              <a:t> </a:t>
            </a:r>
            <a:r>
              <a:rPr lang="sr-Latn-RS" dirty="0" err="1"/>
              <a:t>interstitial</a:t>
            </a:r>
            <a:r>
              <a:rPr lang="sr-Latn-RS" dirty="0"/>
              <a:t> </a:t>
            </a:r>
            <a:r>
              <a:rPr lang="sr-Latn-RS" dirty="0" err="1"/>
              <a:t>deposits</a:t>
            </a:r>
            <a:r>
              <a:rPr lang="sr-Latn-RS" dirty="0"/>
              <a:t> </a:t>
            </a:r>
            <a:r>
              <a:rPr lang="sr-Latn-RS" dirty="0" err="1" smtClean="0"/>
              <a:t>of</a:t>
            </a:r>
            <a:r>
              <a:rPr lang="sr-Latn-RS" dirty="0" smtClean="0"/>
              <a:t> tumor </a:t>
            </a:r>
          </a:p>
          <a:p>
            <a:r>
              <a:rPr lang="sr-Latn-RS" dirty="0" smtClean="0"/>
              <a:t>In </a:t>
            </a:r>
            <a:r>
              <a:rPr lang="sr-Latn-RS" dirty="0"/>
              <a:t>LC, </a:t>
            </a:r>
            <a:r>
              <a:rPr lang="sr-Latn-RS" dirty="0" err="1"/>
              <a:t>the</a:t>
            </a:r>
            <a:r>
              <a:rPr lang="sr-Latn-RS" dirty="0"/>
              <a:t> tumor </a:t>
            </a:r>
            <a:r>
              <a:rPr lang="sr-Latn-RS" dirty="0" err="1"/>
              <a:t>cells</a:t>
            </a:r>
            <a:r>
              <a:rPr lang="sr-Latn-RS" dirty="0"/>
              <a:t> </a:t>
            </a:r>
            <a:r>
              <a:rPr lang="sr-Latn-RS" dirty="0" err="1"/>
              <a:t>invade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lymphatics</a:t>
            </a:r>
            <a:r>
              <a:rPr lang="sr-Latn-RS" dirty="0"/>
              <a:t> </a:t>
            </a:r>
            <a:r>
              <a:rPr lang="sr-Latn-RS" dirty="0" err="1"/>
              <a:t>within</a:t>
            </a:r>
            <a:r>
              <a:rPr lang="sr-Latn-RS" dirty="0"/>
              <a:t> </a:t>
            </a:r>
            <a:r>
              <a:rPr lang="sr-Latn-RS" dirty="0" err="1"/>
              <a:t>the</a:t>
            </a:r>
            <a:r>
              <a:rPr lang="sr-Latn-RS" dirty="0"/>
              <a:t> </a:t>
            </a:r>
            <a:r>
              <a:rPr lang="sr-Latn-RS" dirty="0" err="1"/>
              <a:t>peribronchovascular</a:t>
            </a:r>
            <a:r>
              <a:rPr lang="sr-Latn-RS" dirty="0"/>
              <a:t>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/>
              <a:t>peripheral</a:t>
            </a:r>
            <a:r>
              <a:rPr lang="sr-Latn-RS" dirty="0"/>
              <a:t> </a:t>
            </a:r>
            <a:r>
              <a:rPr lang="sr-Latn-RS" dirty="0" err="1"/>
              <a:t>interstitium</a:t>
            </a:r>
            <a:r>
              <a:rPr lang="sr-Latn-RS" dirty="0"/>
              <a:t>, </a:t>
            </a:r>
            <a:r>
              <a:rPr lang="sr-Latn-RS" dirty="0" err="1"/>
              <a:t>resulting</a:t>
            </a:r>
            <a:r>
              <a:rPr lang="sr-Latn-RS" dirty="0"/>
              <a:t> </a:t>
            </a:r>
            <a:r>
              <a:rPr lang="sr-Latn-RS" dirty="0" smtClean="0"/>
              <a:t>in </a:t>
            </a:r>
            <a:r>
              <a:rPr lang="sr-Latn-RS" dirty="0" err="1" smtClean="0"/>
              <a:t>lymphatic</a:t>
            </a:r>
            <a:r>
              <a:rPr lang="sr-Latn-RS" dirty="0" smtClean="0"/>
              <a:t> </a:t>
            </a:r>
            <a:r>
              <a:rPr lang="sr-Latn-RS" dirty="0" err="1"/>
              <a:t>dilatation</a:t>
            </a:r>
            <a:r>
              <a:rPr lang="sr-Latn-RS" dirty="0"/>
              <a:t>, </a:t>
            </a:r>
            <a:r>
              <a:rPr lang="sr-Latn-RS" dirty="0" err="1"/>
              <a:t>interstitial</a:t>
            </a:r>
            <a:r>
              <a:rPr lang="sr-Latn-RS" dirty="0"/>
              <a:t> </a:t>
            </a:r>
            <a:r>
              <a:rPr lang="sr-Latn-RS" dirty="0" err="1"/>
              <a:t>edema</a:t>
            </a:r>
            <a:r>
              <a:rPr lang="sr-Latn-RS" dirty="0"/>
              <a:t>, </a:t>
            </a:r>
            <a:r>
              <a:rPr lang="sr-Latn-RS" dirty="0" err="1"/>
              <a:t>and</a:t>
            </a:r>
            <a:r>
              <a:rPr lang="sr-Latn-RS" dirty="0"/>
              <a:t> </a:t>
            </a:r>
            <a:r>
              <a:rPr lang="sr-Latn-RS" dirty="0" err="1" smtClean="0"/>
              <a:t>fibrosis</a:t>
            </a:r>
            <a:endParaRPr lang="sr-Latn-RS" dirty="0" smtClean="0"/>
          </a:p>
          <a:p>
            <a:r>
              <a:rPr lang="en-US" dirty="0"/>
              <a:t>The most common </a:t>
            </a:r>
            <a:r>
              <a:rPr lang="en-US" dirty="0" err="1"/>
              <a:t>extrathoracic</a:t>
            </a:r>
            <a:r>
              <a:rPr lang="en-US" dirty="0"/>
              <a:t> malignancies to produce LC are carcinomas of the breast, stomach, pancreas, and prostate</a:t>
            </a:r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11058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7093"/>
            <a:ext cx="10515600" cy="914399"/>
          </a:xfrm>
        </p:spPr>
        <p:txBody>
          <a:bodyPr/>
          <a:lstStyle/>
          <a:p>
            <a:r>
              <a:rPr lang="sr-Latn-RS" dirty="0" err="1" smtClean="0"/>
              <a:t>Metastases</a:t>
            </a:r>
            <a:r>
              <a:rPr lang="sr-Latn-R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897" y="922638"/>
            <a:ext cx="11114903" cy="5659394"/>
          </a:xfrm>
        </p:spPr>
        <p:txBody>
          <a:bodyPr/>
          <a:lstStyle/>
          <a:p>
            <a:pPr marL="0" indent="0">
              <a:buNone/>
            </a:pPr>
            <a:r>
              <a:rPr lang="sr-Latn-RS" dirty="0" smtClean="0"/>
              <a:t>                                      multiple </a:t>
            </a:r>
            <a:r>
              <a:rPr lang="sr-Latn-RS" dirty="0" err="1" smtClean="0"/>
              <a:t>nodular</a:t>
            </a:r>
            <a:r>
              <a:rPr lang="sr-Latn-RS" dirty="0" smtClean="0"/>
              <a:t> </a:t>
            </a:r>
            <a:r>
              <a:rPr lang="sr-Latn-RS" dirty="0" err="1" smtClean="0"/>
              <a:t>metastases</a:t>
            </a:r>
            <a:r>
              <a:rPr lang="sr-Latn-RS" dirty="0" smtClean="0"/>
              <a:t> (</a:t>
            </a:r>
            <a:r>
              <a:rPr lang="sr-Latn-RS" dirty="0" err="1" smtClean="0"/>
              <a:t>hematogenous</a:t>
            </a:r>
            <a:r>
              <a:rPr lang="sr-Latn-RS" dirty="0" smtClean="0"/>
              <a:t>)</a:t>
            </a:r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59" y="1593786"/>
            <a:ext cx="4747176" cy="43460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860" y="1593786"/>
            <a:ext cx="4474778" cy="456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01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X-ray tube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X-ray tube is a vacuum tube that converts electrical input power into X-rays </a:t>
            </a:r>
            <a:endParaRPr lang="sr-Latn-RS" dirty="0" smtClean="0"/>
          </a:p>
          <a:p>
            <a:r>
              <a:rPr lang="en-US" dirty="0" smtClean="0"/>
              <a:t>The availability of this controllable source of X-rays created the field of radiography, the imaging of partly opaque objects with penetrating radiation </a:t>
            </a:r>
            <a:endParaRPr lang="sr-Latn-RS" dirty="0" smtClean="0"/>
          </a:p>
          <a:p>
            <a:r>
              <a:rPr lang="en-US" dirty="0" smtClean="0"/>
              <a:t>In contrast to other sources of ionizing 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 </a:t>
            </a:r>
            <a:r>
              <a:rPr lang="en-US" dirty="0" smtClean="0"/>
              <a:t>radiation, X-rays are only produced as </a:t>
            </a:r>
            <a:endParaRPr lang="sr-Latn-RS" dirty="0" smtClean="0"/>
          </a:p>
          <a:p>
            <a:pPr marL="0" indent="0">
              <a:buNone/>
            </a:pPr>
            <a:r>
              <a:rPr lang="sr-Latn-RS" dirty="0"/>
              <a:t> </a:t>
            </a:r>
            <a:r>
              <a:rPr lang="sr-Latn-RS" dirty="0" smtClean="0"/>
              <a:t>  </a:t>
            </a:r>
            <a:r>
              <a:rPr lang="en-US" dirty="0" smtClean="0"/>
              <a:t>long as the X-ray</a:t>
            </a:r>
            <a:r>
              <a:rPr lang="sr-Latn-RS" dirty="0" smtClean="0"/>
              <a:t> </a:t>
            </a:r>
            <a:r>
              <a:rPr lang="en-US" dirty="0" smtClean="0"/>
              <a:t>tube is energized</a:t>
            </a:r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3898" y="3599935"/>
            <a:ext cx="5068103" cy="325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18591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7093"/>
            <a:ext cx="10515600" cy="914399"/>
          </a:xfrm>
        </p:spPr>
        <p:txBody>
          <a:bodyPr/>
          <a:lstStyle/>
          <a:p>
            <a:r>
              <a:rPr lang="sr-Latn-RS" dirty="0" err="1" smtClean="0"/>
              <a:t>Metastases</a:t>
            </a:r>
            <a:r>
              <a:rPr lang="sr-Latn-R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897" y="922638"/>
            <a:ext cx="11114903" cy="5659394"/>
          </a:xfrm>
        </p:spPr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11" y="1219199"/>
            <a:ext cx="5492001" cy="44259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626" y="1219198"/>
            <a:ext cx="4551405" cy="455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80146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7093"/>
            <a:ext cx="10515600" cy="914399"/>
          </a:xfrm>
        </p:spPr>
        <p:txBody>
          <a:bodyPr/>
          <a:lstStyle/>
          <a:p>
            <a:r>
              <a:rPr lang="sr-Latn-RS" dirty="0" err="1" smtClean="0"/>
              <a:t>Metastases</a:t>
            </a:r>
            <a:r>
              <a:rPr lang="sr-Latn-R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897" y="922638"/>
            <a:ext cx="11114903" cy="5659394"/>
          </a:xfrm>
        </p:spPr>
        <p:txBody>
          <a:bodyPr/>
          <a:lstStyle/>
          <a:p>
            <a:pPr marL="0" indent="0">
              <a:buNone/>
            </a:pPr>
            <a:r>
              <a:rPr lang="sr-Latn-RS" dirty="0" smtClean="0"/>
              <a:t>                                      </a:t>
            </a:r>
            <a:r>
              <a:rPr lang="sr-Latn-RS" dirty="0" err="1" smtClean="0"/>
              <a:t>Lymphangitic</a:t>
            </a:r>
            <a:r>
              <a:rPr lang="sr-Latn-RS" dirty="0" smtClean="0"/>
              <a:t> </a:t>
            </a:r>
            <a:r>
              <a:rPr lang="sr-Latn-RS" dirty="0" err="1" smtClean="0"/>
              <a:t>carcinomatosis</a:t>
            </a:r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423" y="1753711"/>
            <a:ext cx="4645555" cy="47674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931" y="1753711"/>
            <a:ext cx="5929707" cy="476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85030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4758"/>
            <a:ext cx="10515600" cy="988540"/>
          </a:xfrm>
        </p:spPr>
        <p:txBody>
          <a:bodyPr/>
          <a:lstStyle/>
          <a:p>
            <a:r>
              <a:rPr lang="sr-Latn-RS" dirty="0" err="1" smtClean="0"/>
              <a:t>Golden</a:t>
            </a:r>
            <a:r>
              <a:rPr lang="sr-Latn-RS" dirty="0" smtClean="0"/>
              <a:t> S </a:t>
            </a:r>
            <a:r>
              <a:rPr lang="sr-Latn-RS" dirty="0" err="1" smtClean="0"/>
              <a:t>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3298"/>
            <a:ext cx="10515600" cy="5023665"/>
          </a:xfrm>
        </p:spPr>
        <p:txBody>
          <a:bodyPr/>
          <a:lstStyle/>
          <a:p>
            <a:pPr marL="0" indent="0">
              <a:buNone/>
            </a:pPr>
            <a:r>
              <a:rPr lang="sr-Latn-RS" dirty="0" smtClean="0"/>
              <a:t>                  </a:t>
            </a:r>
            <a:r>
              <a:rPr lang="sr-Latn-RS" dirty="0" err="1" smtClean="0"/>
              <a:t>central</a:t>
            </a:r>
            <a:r>
              <a:rPr lang="sr-Latn-RS" dirty="0" smtClean="0"/>
              <a:t> </a:t>
            </a:r>
            <a:r>
              <a:rPr lang="sr-Latn-RS" dirty="0" err="1" smtClean="0"/>
              <a:t>bronchial</a:t>
            </a:r>
            <a:r>
              <a:rPr lang="sr-Latn-RS" dirty="0" smtClean="0"/>
              <a:t> </a:t>
            </a:r>
            <a:r>
              <a:rPr lang="sr-Latn-RS" dirty="0" err="1" smtClean="0"/>
              <a:t>carcinoma</a:t>
            </a:r>
            <a:r>
              <a:rPr lang="sr-Latn-RS" dirty="0" smtClean="0"/>
              <a:t> + </a:t>
            </a:r>
            <a:r>
              <a:rPr lang="sr-Latn-RS" dirty="0" err="1" smtClean="0"/>
              <a:t>atelectasis</a:t>
            </a:r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317" y="1939741"/>
            <a:ext cx="4130861" cy="38294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466" y="1937139"/>
            <a:ext cx="5116009" cy="383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60747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Pleural</a:t>
            </a:r>
            <a:r>
              <a:rPr lang="sr-Latn-RS" dirty="0" smtClean="0"/>
              <a:t> </a:t>
            </a:r>
            <a:r>
              <a:rPr lang="sr-Latn-RS" dirty="0" err="1" smtClean="0"/>
              <a:t>tumours</a:t>
            </a:r>
            <a:r>
              <a:rPr lang="sr-Latn-RS" dirty="0" smtClean="0"/>
              <a:t> – </a:t>
            </a:r>
            <a:r>
              <a:rPr lang="sr-Latn-RS" dirty="0" err="1" smtClean="0"/>
              <a:t>mesothelioma</a:t>
            </a:r>
            <a:r>
              <a:rPr lang="sr-Latn-R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874" y="1865530"/>
            <a:ext cx="4036541" cy="42715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7345" y="1865530"/>
            <a:ext cx="5608259" cy="381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4529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8855"/>
            <a:ext cx="10515600" cy="996777"/>
          </a:xfrm>
        </p:spPr>
        <p:txBody>
          <a:bodyPr/>
          <a:lstStyle/>
          <a:p>
            <a:r>
              <a:rPr lang="sr-Latn-RS" dirty="0" err="1" smtClean="0"/>
              <a:t>Mediastinal</a:t>
            </a:r>
            <a:r>
              <a:rPr lang="sr-Latn-RS" dirty="0" smtClean="0"/>
              <a:t> </a:t>
            </a:r>
            <a:r>
              <a:rPr lang="sr-Latn-RS" dirty="0" err="1" smtClean="0"/>
              <a:t>tumours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373" y="1029730"/>
            <a:ext cx="11098427" cy="5609967"/>
          </a:xfrm>
        </p:spPr>
        <p:txBody>
          <a:bodyPr/>
          <a:lstStyle/>
          <a:p>
            <a:pPr marL="0" indent="0">
              <a:buNone/>
            </a:pPr>
            <a:r>
              <a:rPr lang="sr-Latn-RS" dirty="0" smtClean="0"/>
              <a:t>                           </a:t>
            </a:r>
            <a:r>
              <a:rPr lang="sr-Latn-RS" dirty="0" err="1" smtClean="0"/>
              <a:t>lymphoma</a:t>
            </a:r>
            <a:r>
              <a:rPr lang="sr-Latn-RS" dirty="0" smtClean="0"/>
              <a:t>                                         </a:t>
            </a:r>
            <a:r>
              <a:rPr lang="sr-Latn-RS" dirty="0" err="1" smtClean="0"/>
              <a:t>fibrosarcoma</a:t>
            </a:r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398" y="1553641"/>
            <a:ext cx="5287797" cy="43776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381" y="1553533"/>
            <a:ext cx="3180592" cy="507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0732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4757"/>
            <a:ext cx="10515600" cy="955589"/>
          </a:xfrm>
        </p:spPr>
        <p:txBody>
          <a:bodyPr/>
          <a:lstStyle/>
          <a:p>
            <a:r>
              <a:rPr lang="sr-Latn-RS" dirty="0" err="1" smtClean="0"/>
              <a:t>Liver</a:t>
            </a:r>
            <a:r>
              <a:rPr lang="sr-Latn-RS" dirty="0" smtClean="0"/>
              <a:t> </a:t>
            </a:r>
            <a:r>
              <a:rPr lang="sr-Latn-RS" dirty="0" err="1" smtClean="0"/>
              <a:t>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086" y="1120346"/>
            <a:ext cx="11073714" cy="5493223"/>
          </a:xfrm>
        </p:spPr>
        <p:txBody>
          <a:bodyPr/>
          <a:lstStyle/>
          <a:p>
            <a:pPr marL="0" indent="0">
              <a:buNone/>
            </a:pPr>
            <a:r>
              <a:rPr lang="sr-Latn-RS" dirty="0" smtClean="0"/>
              <a:t>                                      </a:t>
            </a:r>
            <a:r>
              <a:rPr lang="sr-Latn-RS" dirty="0" err="1" smtClean="0"/>
              <a:t>Hepatocellular</a:t>
            </a:r>
            <a:r>
              <a:rPr lang="sr-Latn-RS" dirty="0" smtClean="0"/>
              <a:t> </a:t>
            </a:r>
            <a:r>
              <a:rPr lang="sr-Latn-RS" dirty="0" err="1" smtClean="0"/>
              <a:t>carcinoma</a:t>
            </a:r>
            <a:r>
              <a:rPr lang="sr-Latn-RS" dirty="0" smtClean="0"/>
              <a:t> (HCC)</a:t>
            </a:r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164" y="1966032"/>
            <a:ext cx="5480779" cy="39444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855" y="1966032"/>
            <a:ext cx="5755123" cy="40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99267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Liver</a:t>
            </a:r>
            <a:r>
              <a:rPr lang="sr-Latn-RS" dirty="0" smtClean="0"/>
              <a:t> </a:t>
            </a:r>
            <a:r>
              <a:rPr lang="sr-Latn-RS" dirty="0" err="1" smtClean="0"/>
              <a:t>metastases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29067"/>
            <a:ext cx="5090983" cy="37134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4537" y="2027890"/>
            <a:ext cx="4959273" cy="371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72220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Pancreatic </a:t>
            </a:r>
            <a:r>
              <a:rPr lang="sr-Latn-RS" dirty="0" smtClean="0"/>
              <a:t>a</a:t>
            </a:r>
            <a:r>
              <a:rPr lang="en-US" dirty="0" err="1" smtClean="0"/>
              <a:t>denocarcinoma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129" y="1550490"/>
            <a:ext cx="5846571" cy="24508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250" y="4001294"/>
            <a:ext cx="60960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2380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Renal</a:t>
            </a:r>
            <a:r>
              <a:rPr lang="sr-Latn-RS" dirty="0" smtClean="0"/>
              <a:t> </a:t>
            </a:r>
            <a:r>
              <a:rPr lang="sr-Latn-RS" dirty="0" err="1" smtClean="0"/>
              <a:t>cell</a:t>
            </a:r>
            <a:r>
              <a:rPr lang="sr-Latn-RS" dirty="0" smtClean="0"/>
              <a:t> </a:t>
            </a:r>
            <a:r>
              <a:rPr lang="sr-Latn-RS" dirty="0" err="1" smtClean="0"/>
              <a:t>carcinoma</a:t>
            </a:r>
            <a:r>
              <a:rPr lang="sr-Latn-RS" dirty="0" smtClean="0"/>
              <a:t> (RCC)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931" y="1623094"/>
            <a:ext cx="3801345" cy="46989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763" y="1640565"/>
            <a:ext cx="4796683" cy="468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20349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Bladder</a:t>
            </a:r>
            <a:r>
              <a:rPr lang="sr-Latn-RS" dirty="0" smtClean="0"/>
              <a:t> </a:t>
            </a:r>
            <a:r>
              <a:rPr lang="sr-Latn-RS" dirty="0" err="1" smtClean="0"/>
              <a:t>cancer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735" y="1751485"/>
            <a:ext cx="4993057" cy="39688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498" y="1776220"/>
            <a:ext cx="4978102" cy="394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3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X</a:t>
            </a:r>
            <a:r>
              <a:rPr lang="en-US" dirty="0" smtClean="0"/>
              <a:t>-ray machine</a:t>
            </a:r>
            <a:r>
              <a:rPr lang="sr-Latn-RS" dirty="0" smtClean="0"/>
              <a:t> </a:t>
            </a:r>
            <a:r>
              <a:rPr lang="sr-Latn-RS" dirty="0" err="1" smtClean="0"/>
              <a:t>for</a:t>
            </a:r>
            <a:r>
              <a:rPr lang="sr-Latn-RS" dirty="0" smtClean="0"/>
              <a:t> </a:t>
            </a:r>
            <a:r>
              <a:rPr lang="sr-Latn-RS" dirty="0" err="1" smtClean="0"/>
              <a:t>radiography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Projectional</a:t>
            </a:r>
            <a:r>
              <a:rPr lang="en-US" dirty="0" smtClean="0"/>
              <a:t> radiography, also known as conventional radiography, is a form of radiography and medical imaging that produces two-dimensional images by X-ray radiation </a:t>
            </a:r>
            <a:endParaRPr lang="sr-Latn-RS" dirty="0" smtClean="0"/>
          </a:p>
          <a:p>
            <a:r>
              <a:rPr lang="en-US" dirty="0" smtClean="0"/>
              <a:t>The image acquisition is generally performed by radiographers, and the images are often examined by radiologists </a:t>
            </a:r>
            <a:endParaRPr lang="sr-Latn-RS" dirty="0" smtClean="0"/>
          </a:p>
          <a:p>
            <a:r>
              <a:rPr lang="en-US" dirty="0" smtClean="0"/>
              <a:t>Both the procedure and any resultant images are often simply called 'X-ray' </a:t>
            </a:r>
            <a:endParaRPr lang="sr-Latn-RS" dirty="0" smtClean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9610" y="4506097"/>
            <a:ext cx="5541473" cy="23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06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 smtClean="0"/>
              <a:t>Rectal</a:t>
            </a:r>
            <a:r>
              <a:rPr lang="sr-Latn-RS" dirty="0" smtClean="0"/>
              <a:t> </a:t>
            </a:r>
            <a:r>
              <a:rPr lang="sr-Latn-RS" dirty="0" err="1" smtClean="0"/>
              <a:t>cancer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/>
          </a:p>
          <a:p>
            <a:endParaRPr lang="sr-Latn-R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867" y="1608309"/>
            <a:ext cx="4568654" cy="45686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7319" y="1599106"/>
            <a:ext cx="4621058" cy="462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640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4092</Words>
  <Application>Microsoft Office PowerPoint</Application>
  <PresentationFormat>Widescreen</PresentationFormat>
  <Paragraphs>432</Paragraphs>
  <Slides>90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size="95" baseType="lpstr">
      <vt:lpstr>Arial</vt:lpstr>
      <vt:lpstr>Calibri</vt:lpstr>
      <vt:lpstr>Calibri Light</vt:lpstr>
      <vt:lpstr>Times New Roman</vt:lpstr>
      <vt:lpstr>Office Theme</vt:lpstr>
      <vt:lpstr>IMAGING PROCEDURES IN ONCOLOGY: RADIOLOGICAL DIAGNOSIS  Prof. dr Radiša Vojinović </vt:lpstr>
      <vt:lpstr>Medical imaging</vt:lpstr>
      <vt:lpstr>Medical imaging</vt:lpstr>
      <vt:lpstr>Medical imaging</vt:lpstr>
      <vt:lpstr>X-ray: what is this?</vt:lpstr>
      <vt:lpstr>A historical view of x-rays</vt:lpstr>
      <vt:lpstr>A historical view of x-rays</vt:lpstr>
      <vt:lpstr>X-ray tube</vt:lpstr>
      <vt:lpstr>X-ray machine for radiography</vt:lpstr>
      <vt:lpstr>X-ray machine for radiography</vt:lpstr>
      <vt:lpstr>Basics of X-ray images, conical projection</vt:lpstr>
      <vt:lpstr>Physiological contrasts on radiography</vt:lpstr>
      <vt:lpstr>Types of X-ray machines</vt:lpstr>
      <vt:lpstr>Types of X-ray machines</vt:lpstr>
      <vt:lpstr>ULTRASONOGRAPHY (US)</vt:lpstr>
      <vt:lpstr>Physical principles of ultrasound</vt:lpstr>
      <vt:lpstr>Ultrasound </vt:lpstr>
      <vt:lpstr>Ultrasound </vt:lpstr>
      <vt:lpstr>Properties of ultrasonic waves</vt:lpstr>
      <vt:lpstr>Properties of ultrasonic waves</vt:lpstr>
      <vt:lpstr>Properties of ultrasonic waves</vt:lpstr>
      <vt:lpstr>Properties of ultrasonic waves - attenuation </vt:lpstr>
      <vt:lpstr>Properties of ultrasonic waves - attenuation </vt:lpstr>
      <vt:lpstr>Properties of ultrasonic waves - attenuation </vt:lpstr>
      <vt:lpstr>Ultrasound</vt:lpstr>
      <vt:lpstr>Ultrasound</vt:lpstr>
      <vt:lpstr>Ultrasound transducer</vt:lpstr>
      <vt:lpstr>Ultrasound </vt:lpstr>
      <vt:lpstr>COMPUTED TOMOGRAPHY (CT)</vt:lpstr>
      <vt:lpstr>History of CT </vt:lpstr>
      <vt:lpstr>History of CT </vt:lpstr>
      <vt:lpstr>History of CT </vt:lpstr>
      <vt:lpstr>Principles of work of CT</vt:lpstr>
      <vt:lpstr>Principles of work of CT</vt:lpstr>
      <vt:lpstr>Principles of work of CT</vt:lpstr>
      <vt:lpstr>Image analysis</vt:lpstr>
      <vt:lpstr>Hounsfield scale</vt:lpstr>
      <vt:lpstr>Hounsfield scale</vt:lpstr>
      <vt:lpstr>Generations of CT machines</vt:lpstr>
      <vt:lpstr>Seqential CT</vt:lpstr>
      <vt:lpstr>Generations of CT machines</vt:lpstr>
      <vt:lpstr>Generations of CT machines</vt:lpstr>
      <vt:lpstr>Image reconstructions</vt:lpstr>
      <vt:lpstr>Contrast CT</vt:lpstr>
      <vt:lpstr>CT of the brain</vt:lpstr>
      <vt:lpstr>CT of the abdomen</vt:lpstr>
      <vt:lpstr>3D reconstuction</vt:lpstr>
      <vt:lpstr>CECT</vt:lpstr>
      <vt:lpstr>MAGNETIC RESONANCE IMAGING (MRI)</vt:lpstr>
      <vt:lpstr>MRI</vt:lpstr>
      <vt:lpstr>MRI</vt:lpstr>
      <vt:lpstr>History of MRI</vt:lpstr>
      <vt:lpstr>History of MRI</vt:lpstr>
      <vt:lpstr>Basics of MRI</vt:lpstr>
      <vt:lpstr>Basics of MRI</vt:lpstr>
      <vt:lpstr>Basics of MRI</vt:lpstr>
      <vt:lpstr>Basics of MRI</vt:lpstr>
      <vt:lpstr>Basics of MRI</vt:lpstr>
      <vt:lpstr>Basics of MRI</vt:lpstr>
      <vt:lpstr>Basics of MRI</vt:lpstr>
      <vt:lpstr>T1 and T2</vt:lpstr>
      <vt:lpstr>T1 and T2</vt:lpstr>
      <vt:lpstr>MRI today</vt:lpstr>
      <vt:lpstr>MRI today</vt:lpstr>
      <vt:lpstr>MRI today</vt:lpstr>
      <vt:lpstr>MRI today</vt:lpstr>
      <vt:lpstr>Bronchial carcinoma </vt:lpstr>
      <vt:lpstr>Central tumours</vt:lpstr>
      <vt:lpstr>Peripheral tumours</vt:lpstr>
      <vt:lpstr>Peripheral tumours</vt:lpstr>
      <vt:lpstr>Neoplastic cavitation</vt:lpstr>
      <vt:lpstr>Corona radiata</vt:lpstr>
      <vt:lpstr>Pancoast toumors </vt:lpstr>
      <vt:lpstr>Pancoast toumors </vt:lpstr>
      <vt:lpstr>Bronchiolo-alveolar carcinomas</vt:lpstr>
      <vt:lpstr>Bronchiolo-alveolar carcinomas</vt:lpstr>
      <vt:lpstr>Metastases </vt:lpstr>
      <vt:lpstr>Metastases </vt:lpstr>
      <vt:lpstr>Metastases </vt:lpstr>
      <vt:lpstr>Metastases </vt:lpstr>
      <vt:lpstr>Metastases </vt:lpstr>
      <vt:lpstr>Golden S sign</vt:lpstr>
      <vt:lpstr>Pleural tumours – mesothelioma </vt:lpstr>
      <vt:lpstr>Mediastinal tumours</vt:lpstr>
      <vt:lpstr>Liver tumors</vt:lpstr>
      <vt:lpstr>Liver metastases</vt:lpstr>
      <vt:lpstr>Pancreatic adenocarcinoma</vt:lpstr>
      <vt:lpstr>Renal cell carcinoma (RCC)</vt:lpstr>
      <vt:lpstr>Bladder cancer</vt:lpstr>
      <vt:lpstr>Rectal cancer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Raša</dc:creator>
  <cp:lastModifiedBy>Vladimir Vukomanovic</cp:lastModifiedBy>
  <cp:revision>18</cp:revision>
  <dcterms:created xsi:type="dcterms:W3CDTF">2023-09-10T06:16:47Z</dcterms:created>
  <dcterms:modified xsi:type="dcterms:W3CDTF">2023-09-11T08:49:15Z</dcterms:modified>
</cp:coreProperties>
</file>